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334" r:id="rId3"/>
    <p:sldId id="367" r:id="rId4"/>
    <p:sldId id="389" r:id="rId5"/>
    <p:sldId id="413" r:id="rId6"/>
    <p:sldId id="414" r:id="rId7"/>
    <p:sldId id="415" r:id="rId8"/>
    <p:sldId id="416" r:id="rId9"/>
    <p:sldId id="417" r:id="rId10"/>
    <p:sldId id="418" r:id="rId11"/>
    <p:sldId id="419" r:id="rId12"/>
    <p:sldId id="420" r:id="rId13"/>
    <p:sldId id="421" r:id="rId14"/>
    <p:sldId id="422" r:id="rId15"/>
    <p:sldId id="423" r:id="rId16"/>
    <p:sldId id="424" r:id="rId17"/>
    <p:sldId id="425" r:id="rId18"/>
    <p:sldId id="426" r:id="rId19"/>
    <p:sldId id="427" r:id="rId20"/>
    <p:sldId id="428" r:id="rId21"/>
    <p:sldId id="429" r:id="rId22"/>
    <p:sldId id="430" r:id="rId23"/>
    <p:sldId id="431" r:id="rId24"/>
    <p:sldId id="432" r:id="rId25"/>
    <p:sldId id="433" r:id="rId26"/>
  </p:sldIdLst>
  <p:sldSz cx="12192000" cy="6858000"/>
  <p:notesSz cx="9601200" cy="7315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AA"/>
    <a:srgbClr val="FF0000"/>
    <a:srgbClr val="2A40E2"/>
    <a:srgbClr val="BCFFBC"/>
    <a:srgbClr val="F430AB"/>
    <a:srgbClr val="A18623"/>
    <a:srgbClr val="9E7800"/>
    <a:srgbClr val="C49500"/>
    <a:srgbClr val="E6E703"/>
    <a:srgbClr val="72AA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8963"/>
    <p:restoredTop sz="95005" autoAdjust="0"/>
  </p:normalViewPr>
  <p:slideViewPr>
    <p:cSldViewPr>
      <p:cViewPr>
        <p:scale>
          <a:sx n="66" d="100"/>
          <a:sy n="66" d="100"/>
        </p:scale>
        <p:origin x="1603" y="4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387622" y="6956427"/>
            <a:ext cx="827553" cy="274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68" tIns="46975" rIns="92268" bIns="46975">
            <a:spAutoFit/>
          </a:bodyPr>
          <a:lstStyle/>
          <a:p>
            <a:pPr algn="ctr" defTabSz="917113">
              <a:lnSpc>
                <a:spcPct val="90000"/>
              </a:lnSpc>
            </a:pPr>
            <a:r>
              <a:rPr lang="en-US" sz="1300" b="0">
                <a:latin typeface="Gill Sans Light" charset="0"/>
                <a:cs typeface="Gill Sans Light" charset="0"/>
              </a:rPr>
              <a:t>Page </a:t>
            </a:r>
            <a:fld id="{073744B8-EF17-EB47-B355-93F8159194C2}" type="slidenum">
              <a:rPr lang="en-US" sz="1300" b="0">
                <a:latin typeface="Gill Sans Light" charset="0"/>
                <a:cs typeface="Gill Sans Light" charset="0"/>
              </a:rPr>
              <a:pPr algn="ctr" defTabSz="917113">
                <a:lnSpc>
                  <a:spcPct val="90000"/>
                </a:lnSpc>
              </a:pPr>
              <a:t>‹#›</a:t>
            </a:fld>
            <a:endParaRPr lang="en-US" sz="1300" b="0">
              <a:latin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4449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4373194" y="6956427"/>
            <a:ext cx="856407" cy="274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68" tIns="46975" rIns="92268" bIns="46975">
            <a:spAutoFit/>
          </a:bodyPr>
          <a:lstStyle/>
          <a:p>
            <a:pPr algn="ctr" defTabSz="917113">
              <a:lnSpc>
                <a:spcPct val="90000"/>
              </a:lnSpc>
            </a:pPr>
            <a:r>
              <a:rPr lang="en-US" sz="1300" b="0"/>
              <a:t>Page </a:t>
            </a:r>
            <a:fld id="{6D259941-7246-4245-A40C-55C6F952DF9E}" type="slidenum">
              <a:rPr lang="en-US" sz="1300" b="0"/>
              <a:pPr algn="ctr" defTabSz="917113">
                <a:lnSpc>
                  <a:spcPct val="90000"/>
                </a:lnSpc>
              </a:pPr>
              <a:t>‹#›</a:t>
            </a:fld>
            <a:endParaRPr lang="en-US" sz="1300" b="0"/>
          </a:p>
        </p:txBody>
      </p:sp>
      <p:sp>
        <p:nvSpPr>
          <p:cNvPr id="65539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62200" y="547688"/>
            <a:ext cx="4876800" cy="27447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2052" name="Rectangle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1115" y="3475043"/>
            <a:ext cx="7038975" cy="329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622" tIns="46975" rIns="95622" bIns="4697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51077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ＭＳ Ｐゴシック" charset="0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62200" y="547688"/>
            <a:ext cx="4876800" cy="2744787"/>
          </a:xfrm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omic Sans MS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i="1" dirty="0" err="1">
                <a:effectLst/>
                <a:latin typeface="Helvetica" pitchFamily="2" charset="0"/>
              </a:rPr>
              <a:t>sem_init</a:t>
            </a:r>
            <a:r>
              <a:rPr lang="en-US" altLang="zh-CN" i="1" dirty="0">
                <a:effectLst/>
                <a:latin typeface="Helvetica" pitchFamily="2" charset="0"/>
              </a:rPr>
              <a:t>(&amp;s, 0, 1);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version,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real</a:t>
            </a:r>
            <a:r>
              <a:rPr lang="zh-CN" altLang="en-US" dirty="0"/>
              <a:t> </a:t>
            </a:r>
            <a:r>
              <a:rPr lang="en-US" altLang="zh-CN" dirty="0"/>
              <a:t>implementation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arguments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10148-9EF2-FB49-9E1A-13660DDAFF20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2891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3006919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21120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600" y="152400"/>
            <a:ext cx="26416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152400"/>
            <a:ext cx="7721600" cy="5867400"/>
          </a:xfrm>
        </p:spPr>
        <p:txBody>
          <a:bodyPr vert="eaVer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9190270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0800" y="152400"/>
            <a:ext cx="95504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12800" y="914400"/>
            <a:ext cx="5181600" cy="51054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14400"/>
            <a:ext cx="5181600" cy="51054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692831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ssholder for lysbildenummer 5"/>
          <p:cNvSpPr txBox="1">
            <a:spLocks/>
          </p:cNvSpPr>
          <p:nvPr userDrawn="1"/>
        </p:nvSpPr>
        <p:spPr>
          <a:xfrm>
            <a:off x="11299734" y="6421248"/>
            <a:ext cx="456108" cy="365125"/>
          </a:xfrm>
          <a:prstGeom prst="rect">
            <a:avLst/>
          </a:prstGeom>
        </p:spPr>
        <p:txBody>
          <a:bodyPr/>
          <a:lstStyle>
            <a:defPPr>
              <a:defRPr lang="nb-NO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1853A39-49B3-554A-AE82-85611CEBD8E3}" type="slidenum">
              <a:rPr lang="nb-NO" sz="1000" b="0" i="0" smtClean="0">
                <a:solidFill>
                  <a:schemeClr val="tx1"/>
                </a:solidFill>
                <a:latin typeface="Arial"/>
                <a:cs typeface="Arial"/>
              </a:rPr>
              <a:pPr algn="ctr"/>
              <a:t>‹#›</a:t>
            </a:fld>
            <a:endParaRPr lang="nb-NO" sz="1000" b="0" i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" name="Tittel 1">
            <a:extLst>
              <a:ext uri="{FF2B5EF4-FFF2-40B4-BE49-F238E27FC236}">
                <a16:creationId xmlns:a16="http://schemas.microsoft.com/office/drawing/2014/main" id="{A15C49A1-BC26-B840-8B82-5FC8C44A8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449" y="274639"/>
            <a:ext cx="11336392" cy="532956"/>
          </a:xfrm>
        </p:spPr>
        <p:txBody>
          <a:bodyPr wrap="square" anchor="t" anchorCtr="0">
            <a:sp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6" name="Plassholder for innhold 2">
            <a:extLst>
              <a:ext uri="{FF2B5EF4-FFF2-40B4-BE49-F238E27FC236}">
                <a16:creationId xmlns:a16="http://schemas.microsoft.com/office/drawing/2014/main" id="{1DE0F04C-E32E-A34D-9B7C-4A11215E7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449" y="1073427"/>
            <a:ext cx="11336392" cy="5138531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740101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b="0" i="0">
                <a:latin typeface="Gill Sans Light" charset="0"/>
                <a:ea typeface="Gill Sans Light" charset="0"/>
                <a:cs typeface="Gill Sans Light" charset="0"/>
              </a:defRPr>
            </a:lvl1pPr>
            <a:lvl2pPr>
              <a:defRPr b="0" i="0">
                <a:latin typeface="Gill Sans Light" charset="0"/>
                <a:ea typeface="Gill Sans Light" charset="0"/>
                <a:cs typeface="Gill Sans Light" charset="0"/>
              </a:defRPr>
            </a:lvl2pPr>
            <a:lvl3pPr>
              <a:defRPr b="0" i="0">
                <a:latin typeface="Gill Sans Light" charset="0"/>
                <a:ea typeface="Gill Sans Light" charset="0"/>
                <a:cs typeface="Gill Sans Light" charset="0"/>
              </a:defRPr>
            </a:lvl3pPr>
            <a:lvl4pPr>
              <a:defRPr b="0" i="0">
                <a:latin typeface="Gill Sans Light" charset="0"/>
                <a:ea typeface="Gill Sans Light" charset="0"/>
                <a:cs typeface="Gill Sans Light" charset="0"/>
              </a:defRPr>
            </a:lvl4pPr>
            <a:lvl5pPr>
              <a:defRPr b="0" i="0">
                <a:latin typeface="Gill Sans Light" charset="0"/>
                <a:ea typeface="Gill Sans Light" charset="0"/>
                <a:cs typeface="Gill Sans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218968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45881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914400"/>
            <a:ext cx="5181600" cy="5105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14400"/>
            <a:ext cx="5181600" cy="5105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36857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304875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387832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764620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463132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09511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20800" y="152400"/>
            <a:ext cx="9550400" cy="533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Slide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2800" y="914400"/>
            <a:ext cx="10566400" cy="5105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Body Text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8" name="Rectangle 4"/>
          <p:cNvSpPr>
            <a:spLocks noChangeArrowheads="1"/>
          </p:cNvSpPr>
          <p:nvPr userDrawn="1"/>
        </p:nvSpPr>
        <p:spPr bwMode="auto">
          <a:xfrm>
            <a:off x="10761661" y="6551613"/>
            <a:ext cx="987431" cy="305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/>
          <a:p>
            <a:pPr algn="ctr"/>
            <a:r>
              <a:rPr lang="en-US" sz="1400" b="0" dirty="0" err="1">
                <a:solidFill>
                  <a:srgbClr val="2A40E2"/>
                </a:solidFill>
                <a:latin typeface="Gill Sans" charset="0"/>
                <a:cs typeface="Gill Sans" charset="0"/>
              </a:rPr>
              <a:t>Lec</a:t>
            </a:r>
            <a:r>
              <a:rPr lang="en-US" sz="1400" b="0" dirty="0">
                <a:solidFill>
                  <a:srgbClr val="2A40E2"/>
                </a:solidFill>
                <a:latin typeface="Gill Sans" charset="0"/>
                <a:cs typeface="Gill Sans" charset="0"/>
              </a:rPr>
              <a:t> 16.</a:t>
            </a:r>
            <a:fld id="{8B82DB86-37F9-954E-8F10-00623E1FD261}" type="slidenum">
              <a:rPr lang="en-US" sz="1400" b="0" smtClean="0">
                <a:solidFill>
                  <a:srgbClr val="2A40E2"/>
                </a:solidFill>
                <a:latin typeface="Gill Sans" charset="0"/>
                <a:cs typeface="Gill Sans" charset="0"/>
              </a:rPr>
              <a:pPr algn="ctr"/>
              <a:t>‹#›</a:t>
            </a:fld>
            <a:endParaRPr lang="en-US" sz="1400" b="0" dirty="0">
              <a:solidFill>
                <a:srgbClr val="2A40E2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1030" name="Line 6"/>
          <p:cNvSpPr>
            <a:spLocks noChangeShapeType="1"/>
          </p:cNvSpPr>
          <p:nvPr userDrawn="1"/>
        </p:nvSpPr>
        <p:spPr bwMode="auto">
          <a:xfrm>
            <a:off x="1320800" y="685800"/>
            <a:ext cx="9550400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ea typeface="Arial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51" r:id="rId13"/>
  </p:sldLayoutIdLst>
  <p:transition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5pPr>
      <a:lvl6pPr marL="4572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6pPr>
      <a:lvl7pPr marL="9144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7pPr>
      <a:lvl8pPr marL="13716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8pPr>
      <a:lvl9pPr marL="18288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9pPr>
    </p:titleStyle>
    <p:bodyStyle>
      <a:lvl1pPr marL="285750" indent="-2857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400">
          <a:solidFill>
            <a:schemeClr val="tx1"/>
          </a:solidFill>
          <a:latin typeface="Gill Sans" charset="0"/>
          <a:ea typeface="ＭＳ Ｐゴシック" charset="0"/>
          <a:cs typeface="Gill Sans" charset="0"/>
        </a:defRPr>
      </a:lvl1pPr>
      <a:lvl2pPr marL="6858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2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2pPr>
      <a:lvl3pPr marL="11430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»"/>
        <a:defRPr sz="20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3pPr>
      <a:lvl4pPr marL="1543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4pPr>
      <a:lvl5pPr marL="20002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5pPr>
      <a:lvl6pPr marL="24574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6pPr>
      <a:lvl7pPr marL="29146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7pPr>
      <a:lvl8pPr marL="33718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8pPr>
      <a:lvl9pPr marL="3829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8200" y="1295400"/>
            <a:ext cx="10439400" cy="2057400"/>
          </a:xfrm>
        </p:spPr>
        <p:txBody>
          <a:bodyPr/>
          <a:lstStyle/>
          <a:p>
            <a:pPr>
              <a:defRPr/>
            </a:pPr>
            <a:r>
              <a:rPr lang="en-US" sz="3000" dirty="0"/>
              <a:t>CSC 112: Computer Operating Systems</a:t>
            </a:r>
            <a:br>
              <a:rPr lang="en-US" sz="3000" dirty="0"/>
            </a:br>
            <a:r>
              <a:rPr lang="en-US" sz="3000" dirty="0"/>
              <a:t>Lecture </a:t>
            </a:r>
            <a:r>
              <a:rPr lang="en-US" altLang="zh-CN" sz="3000" dirty="0"/>
              <a:t>XX</a:t>
            </a:r>
            <a:br>
              <a:rPr lang="en-US" sz="3000" dirty="0"/>
            </a:br>
            <a:br>
              <a:rPr lang="en-US" sz="3000" dirty="0"/>
            </a:br>
            <a:br>
              <a:rPr lang="en-US" sz="3000"/>
            </a:br>
            <a:r>
              <a:rPr lang="en-US" sz="3000"/>
              <a:t>TODO</a:t>
            </a:r>
            <a:endParaRPr lang="en-US" sz="300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0" y="4191000"/>
            <a:ext cx="8001000" cy="1447800"/>
          </a:xfrm>
        </p:spPr>
        <p:txBody>
          <a:bodyPr/>
          <a:lstStyle/>
          <a:p>
            <a:pPr marL="285750" indent="-285750">
              <a:defRPr/>
            </a:pPr>
            <a:r>
              <a:rPr lang="en-GB" altLang="en-US" dirty="0">
                <a:ea typeface="Gill Sans" charset="0"/>
              </a:rPr>
              <a:t>Department of Computer Science, </a:t>
            </a:r>
          </a:p>
          <a:p>
            <a:pPr marL="285750" indent="-285750">
              <a:defRPr/>
            </a:pPr>
            <a:r>
              <a:rPr lang="en-GB" altLang="en-US" dirty="0">
                <a:ea typeface="Gill Sans" charset="0"/>
              </a:rPr>
              <a:t>Hofstra University</a:t>
            </a:r>
            <a:endParaRPr lang="en-US" altLang="en-US" dirty="0">
              <a:ea typeface="Gill Sans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57E4A3-9D39-57A8-5B40-7A2E574F4F28}"/>
              </a:ext>
            </a:extLst>
          </p:cNvPr>
          <p:cNvSpPr txBox="1"/>
          <p:nvPr/>
        </p:nvSpPr>
        <p:spPr>
          <a:xfrm>
            <a:off x="2713676" y="6477000"/>
            <a:ext cx="6840847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1200" dirty="0">
                <a:latin typeface="Gill Sans Light"/>
              </a:rPr>
              <a:t>Acknowledgement: Lecture slides based on UC Berkeley </a:t>
            </a:r>
            <a:r>
              <a:rPr lang="en-GB" altLang="zh-CN" sz="1200" dirty="0">
                <a:latin typeface="Gill Sans Light"/>
              </a:rPr>
              <a:t>CS 162: Operating Systems and System Programming</a:t>
            </a:r>
            <a:r>
              <a:rPr lang="en-US" altLang="zh-CN" sz="1200" dirty="0">
                <a:latin typeface="Gill Sans Light"/>
              </a:rPr>
              <a:t> </a:t>
            </a:r>
            <a:endParaRPr lang="en-SE" sz="1200" dirty="0">
              <a:latin typeface="Gill Sans Light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1FDA44-3130-E11F-5E45-242032383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Semaphore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Ordering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34B3AB-2029-4094-29D6-331A31A4C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Parent</a:t>
            </a:r>
            <a:r>
              <a:rPr lang="zh-CN" altLang="en-US" dirty="0"/>
              <a:t> </a:t>
            </a:r>
            <a:r>
              <a:rPr lang="en-US" altLang="zh-CN" dirty="0"/>
              <a:t>waits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child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complete</a:t>
            </a:r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A3D7A6-284F-57C5-91DD-5E2871A56AA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altLang="zh-CN"/>
              <a:t>TDT4186 | Spring 2024 | Di Liu</a:t>
            </a:r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0A9E87A-1FF5-CA0E-7F49-CDE1B7EEB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51000"/>
            <a:ext cx="4572000" cy="1616364"/>
          </a:xfrm>
          <a:prstGeom prst="rect">
            <a:avLst/>
          </a:prstGeom>
        </p:spPr>
      </p:pic>
      <p:pic>
        <p:nvPicPr>
          <p:cNvPr id="6" name="图片 5" descr="图形用户界面, 文本, 应用程序&#10;&#10;描述已自动生成">
            <a:extLst>
              <a:ext uri="{FF2B5EF4-FFF2-40B4-BE49-F238E27FC236}">
                <a16:creationId xmlns:a16="http://schemas.microsoft.com/office/drawing/2014/main" id="{DF780A1E-36D8-5D4F-5007-E12306DDA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367" y="1581492"/>
            <a:ext cx="4220576" cy="168587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28F2B27-515E-784D-BD0C-EE5BC1097E16}"/>
              </a:ext>
            </a:extLst>
          </p:cNvPr>
          <p:cNvSpPr txBox="1"/>
          <p:nvPr/>
        </p:nvSpPr>
        <p:spPr>
          <a:xfrm>
            <a:off x="4136572" y="3267365"/>
            <a:ext cx="2866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Condition</a:t>
            </a:r>
            <a:r>
              <a:rPr lang="zh-CN" altLang="en-US" sz="2400" dirty="0"/>
              <a:t> </a:t>
            </a:r>
            <a:r>
              <a:rPr lang="en-US" altLang="zh-CN" sz="2400" dirty="0"/>
              <a:t>variable</a:t>
            </a:r>
            <a:endParaRPr lang="en-US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5D78C9A-27A0-836E-13C1-EA1048DD1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6849" y="3874919"/>
            <a:ext cx="2950579" cy="204804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D64AC54-B281-982C-A80C-FC075443E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368" y="4588846"/>
            <a:ext cx="3285503" cy="137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0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D63636-E4DC-944C-A236-9B9FF8352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Semaphore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Ordering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71998F-C807-54AC-A616-2865A617E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8E47C05-93D6-F56D-89F9-FF0FB373712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altLang="zh-CN"/>
              <a:t>TDT4186 | Spring 2024 | Di Liu</a:t>
            </a:r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7D9C5A-B620-7CBF-8737-559A7325B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846" y="1660091"/>
            <a:ext cx="8787777" cy="372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976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64C38E-073B-DEC0-30A1-9C9C5F4F4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Semaphore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Ordering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C8EC84-C08E-1C4D-FD51-C282D37FB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F193B7D-9901-FA44-51FE-9FFF8B5A661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altLang="zh-CN"/>
              <a:t>TDT4186 | Spring 2024 | Di Liu</a:t>
            </a:r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4F4D77-ECAB-6AAF-B18B-FB7149EE3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771" y="1855824"/>
            <a:ext cx="8709111" cy="373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65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41CDBE-9D5D-D8C3-B099-A295AD730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Semaphore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P/C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3BCCD-F653-B137-BBE3-0B5CE0A54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Shared</a:t>
            </a:r>
            <a:r>
              <a:rPr lang="zh-CN" altLang="en-US" dirty="0"/>
              <a:t> </a:t>
            </a:r>
            <a:r>
              <a:rPr lang="en-US" altLang="zh-CN" dirty="0"/>
              <a:t>data: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Initialization:</a:t>
            </a:r>
          </a:p>
          <a:p>
            <a:pPr lvl="1"/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AB5A198-02D9-9B77-0A4E-244AB5C159E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altLang="zh-CN"/>
              <a:t>TDT4186 | Spring 2024 | Di Liu</a:t>
            </a:r>
            <a:endParaRPr 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E3E5040-891C-9A62-282C-6C4EBE1E8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050" y="1755322"/>
            <a:ext cx="3060700" cy="9525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A9CF019-092D-96E1-BF0F-F4F55E8B7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3880756"/>
            <a:ext cx="5211034" cy="127907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C1D4AC7-C497-E4F8-4E1F-564FC8A0F190}"/>
              </a:ext>
            </a:extLst>
          </p:cNvPr>
          <p:cNvSpPr txBox="1"/>
          <p:nvPr/>
        </p:nvSpPr>
        <p:spPr>
          <a:xfrm>
            <a:off x="5820697" y="1784595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producer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0594C67-1A0B-11EF-9DE3-7D68DDE5101C}"/>
              </a:ext>
            </a:extLst>
          </p:cNvPr>
          <p:cNvSpPr txBox="1"/>
          <p:nvPr/>
        </p:nvSpPr>
        <p:spPr>
          <a:xfrm>
            <a:off x="5820697" y="2246260"/>
            <a:ext cx="1534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consumer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485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41CDBE-9D5D-D8C3-B099-A295AD730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Semaphore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P/C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3BCCD-F653-B137-BBE3-0B5CE0A54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AB5A198-02D9-9B77-0A4E-244AB5C159E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altLang="zh-CN"/>
              <a:t>TDT4186 | Spring 2024 | Di Liu</a:t>
            </a:r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A2C64E6-9D4F-EA6C-A972-ECCADC174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041"/>
          <a:stretch/>
        </p:blipFill>
        <p:spPr>
          <a:xfrm>
            <a:off x="1999972" y="921250"/>
            <a:ext cx="7228810" cy="25077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F07E3BE-EC82-156C-B044-9DA8ACEC7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973" y="3652020"/>
            <a:ext cx="6672889" cy="257150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0C1BC2E-34E5-5D79-8D0E-A66D405F7A07}"/>
              </a:ext>
            </a:extLst>
          </p:cNvPr>
          <p:cNvSpPr txBox="1"/>
          <p:nvPr/>
        </p:nvSpPr>
        <p:spPr>
          <a:xfrm>
            <a:off x="8033657" y="959322"/>
            <a:ext cx="1463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MAX=1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148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41CDBE-9D5D-D8C3-B099-A295AD730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Semaphore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P/C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3BCCD-F653-B137-BBE3-0B5CE0A54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AB5A198-02D9-9B77-0A4E-244AB5C159E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altLang="zh-CN"/>
              <a:t>TDT4186 | Spring 2024 | Di Liu</a:t>
            </a:r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A2C64E6-9D4F-EA6C-A972-ECCADC174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041"/>
          <a:stretch/>
        </p:blipFill>
        <p:spPr>
          <a:xfrm>
            <a:off x="1999972" y="921250"/>
            <a:ext cx="7228810" cy="25077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F07E3BE-EC82-156C-B044-9DA8ACEC7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973" y="3652020"/>
            <a:ext cx="6672889" cy="257150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0C1BC2E-34E5-5D79-8D0E-A66D405F7A07}"/>
              </a:ext>
            </a:extLst>
          </p:cNvPr>
          <p:cNvSpPr txBox="1"/>
          <p:nvPr/>
        </p:nvSpPr>
        <p:spPr>
          <a:xfrm>
            <a:off x="7396678" y="646043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MAX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&gt;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147460-D0F8-B440-FBD1-5F3EE1AE8441}"/>
              </a:ext>
            </a:extLst>
          </p:cNvPr>
          <p:cNvSpPr txBox="1"/>
          <p:nvPr/>
        </p:nvSpPr>
        <p:spPr>
          <a:xfrm>
            <a:off x="6753489" y="2074507"/>
            <a:ext cx="2762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Race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condition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68009A3A-6479-D340-6C7F-87C02E66B0D5}"/>
              </a:ext>
            </a:extLst>
          </p:cNvPr>
          <p:cNvSpPr/>
          <p:nvPr/>
        </p:nvSpPr>
        <p:spPr>
          <a:xfrm rot="10800000">
            <a:off x="5322879" y="2175126"/>
            <a:ext cx="1172936" cy="26556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>
            <a:outerShdw blurRad="114300" dist="127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46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3AE10C-5B54-8532-724D-411E9A5E6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Semaphore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P/C</a:t>
            </a:r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C1CFA06-34DA-80B8-02D9-C0F157245DF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altLang="zh-CN"/>
              <a:t>TDT4186 | Spring 2024 | Di Liu</a:t>
            </a:r>
            <a:endParaRPr 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A5429E6-18F1-4A0D-76DC-0BA615274982}"/>
              </a:ext>
            </a:extLst>
          </p:cNvPr>
          <p:cNvGrpSpPr/>
          <p:nvPr/>
        </p:nvGrpSpPr>
        <p:grpSpPr>
          <a:xfrm>
            <a:off x="6409994" y="1924903"/>
            <a:ext cx="4258006" cy="2061714"/>
            <a:chOff x="4429387" y="2049251"/>
            <a:chExt cx="3832871" cy="1589881"/>
          </a:xfrm>
        </p:grpSpPr>
        <p:pic>
          <p:nvPicPr>
            <p:cNvPr id="7" name="内容占位符 4">
              <a:extLst>
                <a:ext uri="{FF2B5EF4-FFF2-40B4-BE49-F238E27FC236}">
                  <a16:creationId xmlns:a16="http://schemas.microsoft.com/office/drawing/2014/main" id="{9DFCC647-291C-EE93-9041-3E1143EB4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9387" y="2049251"/>
              <a:ext cx="3752587" cy="1589881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DA66A02-FC2D-5CA1-C01E-4E3EB5B97533}"/>
                </a:ext>
              </a:extLst>
            </p:cNvPr>
            <p:cNvSpPr/>
            <p:nvPr/>
          </p:nvSpPr>
          <p:spPr>
            <a:xfrm>
              <a:off x="7913915" y="2689464"/>
              <a:ext cx="348343" cy="620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dist="127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D1095AD-726B-C36F-2308-940252B647A4}"/>
              </a:ext>
            </a:extLst>
          </p:cNvPr>
          <p:cNvGrpSpPr/>
          <p:nvPr/>
        </p:nvGrpSpPr>
        <p:grpSpPr>
          <a:xfrm>
            <a:off x="1592904" y="1992446"/>
            <a:ext cx="4349103" cy="1964224"/>
            <a:chOff x="4429387" y="2049251"/>
            <a:chExt cx="3832871" cy="1589881"/>
          </a:xfrm>
        </p:grpSpPr>
        <p:pic>
          <p:nvPicPr>
            <p:cNvPr id="13" name="内容占位符 4">
              <a:extLst>
                <a:ext uri="{FF2B5EF4-FFF2-40B4-BE49-F238E27FC236}">
                  <a16:creationId xmlns:a16="http://schemas.microsoft.com/office/drawing/2014/main" id="{3D576A5F-8939-8E54-9201-077215391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9387" y="2049251"/>
              <a:ext cx="3752587" cy="1589881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F202300-5576-184D-B7B8-BD3E76398DF1}"/>
                </a:ext>
              </a:extLst>
            </p:cNvPr>
            <p:cNvSpPr/>
            <p:nvPr/>
          </p:nvSpPr>
          <p:spPr>
            <a:xfrm>
              <a:off x="7913915" y="2689464"/>
              <a:ext cx="348343" cy="620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dist="127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53CE3A10-BCE9-729D-848A-D0632687488F}"/>
              </a:ext>
            </a:extLst>
          </p:cNvPr>
          <p:cNvSpPr txBox="1"/>
          <p:nvPr/>
        </p:nvSpPr>
        <p:spPr>
          <a:xfrm>
            <a:off x="4749906" y="876316"/>
            <a:ext cx="22445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2</a:t>
            </a:r>
            <a:r>
              <a:rPr lang="zh-CN" altLang="en-US" sz="2800" dirty="0"/>
              <a:t> </a:t>
            </a:r>
            <a:r>
              <a:rPr lang="en-US" altLang="zh-CN" sz="2800" dirty="0"/>
              <a:t>producers</a:t>
            </a:r>
          </a:p>
          <a:p>
            <a:r>
              <a:rPr lang="en-US" altLang="zh-CN" sz="2800" dirty="0">
                <a:solidFill>
                  <a:srgbClr val="FF0000"/>
                </a:solidFill>
              </a:rPr>
              <a:t>Empty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=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9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B807CBAC-4778-DFBD-1331-9A7720C7CFBD}"/>
              </a:ext>
            </a:extLst>
          </p:cNvPr>
          <p:cNvCxnSpPr/>
          <p:nvPr/>
        </p:nvCxnSpPr>
        <p:spPr>
          <a:xfrm>
            <a:off x="2586280" y="2955760"/>
            <a:ext cx="2271252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790699F4-236D-0596-59DD-90D6C611E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784" y="4614247"/>
            <a:ext cx="3869887" cy="1009536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CAC0A613-FF36-22AB-7F33-DFAD33ADCDFF}"/>
              </a:ext>
            </a:extLst>
          </p:cNvPr>
          <p:cNvSpPr txBox="1"/>
          <p:nvPr/>
        </p:nvSpPr>
        <p:spPr>
          <a:xfrm>
            <a:off x="7425097" y="1092833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MAX=10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0B9C327-1F33-24E0-09C0-8F4DE9149F56}"/>
              </a:ext>
            </a:extLst>
          </p:cNvPr>
          <p:cNvSpPr txBox="1"/>
          <p:nvPr/>
        </p:nvSpPr>
        <p:spPr>
          <a:xfrm>
            <a:off x="2133556" y="3902240"/>
            <a:ext cx="20681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Producer</a:t>
            </a:r>
            <a:r>
              <a:rPr lang="zh-CN" altLang="en-US" sz="2800" dirty="0"/>
              <a:t> </a:t>
            </a:r>
            <a:r>
              <a:rPr lang="en-US" altLang="zh-CN" sz="2800" dirty="0"/>
              <a:t>1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AB8A9DA-6A60-2607-F303-57F50FDFEA1C}"/>
              </a:ext>
            </a:extLst>
          </p:cNvPr>
          <p:cNvSpPr txBox="1"/>
          <p:nvPr/>
        </p:nvSpPr>
        <p:spPr>
          <a:xfrm>
            <a:off x="7522021" y="3877002"/>
            <a:ext cx="20681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Producer</a:t>
            </a:r>
            <a:r>
              <a:rPr lang="zh-CN" altLang="en-US" sz="2800" dirty="0"/>
              <a:t> </a:t>
            </a:r>
            <a:r>
              <a:rPr lang="en-US" altLang="zh-CN" sz="2800" dirty="0"/>
              <a:t>2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1130CC-51D9-2AB1-A03A-978F692BE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07" y="4628021"/>
            <a:ext cx="3869887" cy="100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179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3AE10C-5B54-8532-724D-411E9A5E6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Semaphore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P/C</a:t>
            </a:r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C1CFA06-34DA-80B8-02D9-C0F157245DF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altLang="zh-CN"/>
              <a:t>TDT4186 | Spring 2024 | Di Liu</a:t>
            </a:r>
            <a:endParaRPr 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A5429E6-18F1-4A0D-76DC-0BA615274982}"/>
              </a:ext>
            </a:extLst>
          </p:cNvPr>
          <p:cNvGrpSpPr/>
          <p:nvPr/>
        </p:nvGrpSpPr>
        <p:grpSpPr>
          <a:xfrm>
            <a:off x="6356159" y="1830422"/>
            <a:ext cx="4258006" cy="2061714"/>
            <a:chOff x="4429387" y="2049251"/>
            <a:chExt cx="3832871" cy="1589881"/>
          </a:xfrm>
        </p:grpSpPr>
        <p:pic>
          <p:nvPicPr>
            <p:cNvPr id="7" name="内容占位符 4">
              <a:extLst>
                <a:ext uri="{FF2B5EF4-FFF2-40B4-BE49-F238E27FC236}">
                  <a16:creationId xmlns:a16="http://schemas.microsoft.com/office/drawing/2014/main" id="{9DFCC647-291C-EE93-9041-3E1143EB4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9387" y="2049251"/>
              <a:ext cx="3752587" cy="1589881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DA66A02-FC2D-5CA1-C01E-4E3EB5B97533}"/>
                </a:ext>
              </a:extLst>
            </p:cNvPr>
            <p:cNvSpPr/>
            <p:nvPr/>
          </p:nvSpPr>
          <p:spPr>
            <a:xfrm>
              <a:off x="7913915" y="2689464"/>
              <a:ext cx="348343" cy="620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dist="127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D1095AD-726B-C36F-2308-940252B647A4}"/>
              </a:ext>
            </a:extLst>
          </p:cNvPr>
          <p:cNvGrpSpPr/>
          <p:nvPr/>
        </p:nvGrpSpPr>
        <p:grpSpPr>
          <a:xfrm>
            <a:off x="1592904" y="1992446"/>
            <a:ext cx="4349103" cy="1964224"/>
            <a:chOff x="4429387" y="2049251"/>
            <a:chExt cx="3832871" cy="1589881"/>
          </a:xfrm>
        </p:grpSpPr>
        <p:pic>
          <p:nvPicPr>
            <p:cNvPr id="13" name="内容占位符 4">
              <a:extLst>
                <a:ext uri="{FF2B5EF4-FFF2-40B4-BE49-F238E27FC236}">
                  <a16:creationId xmlns:a16="http://schemas.microsoft.com/office/drawing/2014/main" id="{3D576A5F-8939-8E54-9201-077215391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9387" y="2049251"/>
              <a:ext cx="3752587" cy="1589881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F202300-5576-184D-B7B8-BD3E76398DF1}"/>
                </a:ext>
              </a:extLst>
            </p:cNvPr>
            <p:cNvSpPr/>
            <p:nvPr/>
          </p:nvSpPr>
          <p:spPr>
            <a:xfrm>
              <a:off x="7913915" y="2689464"/>
              <a:ext cx="348343" cy="620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dist="127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53CE3A10-BCE9-729D-848A-D0632687488F}"/>
              </a:ext>
            </a:extLst>
          </p:cNvPr>
          <p:cNvSpPr txBox="1"/>
          <p:nvPr/>
        </p:nvSpPr>
        <p:spPr>
          <a:xfrm>
            <a:off x="4749906" y="876316"/>
            <a:ext cx="22445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2</a:t>
            </a:r>
            <a:r>
              <a:rPr lang="zh-CN" altLang="en-US" sz="2800" dirty="0"/>
              <a:t> </a:t>
            </a:r>
            <a:r>
              <a:rPr lang="en-US" altLang="zh-CN" sz="2800" dirty="0"/>
              <a:t>producers</a:t>
            </a:r>
          </a:p>
          <a:p>
            <a:r>
              <a:rPr lang="en-US" altLang="zh-CN" sz="2800" dirty="0">
                <a:solidFill>
                  <a:srgbClr val="FF0000"/>
                </a:solidFill>
              </a:rPr>
              <a:t>Empty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=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8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B807CBAC-4778-DFBD-1331-9A7720C7CFBD}"/>
              </a:ext>
            </a:extLst>
          </p:cNvPr>
          <p:cNvCxnSpPr/>
          <p:nvPr/>
        </p:nvCxnSpPr>
        <p:spPr>
          <a:xfrm>
            <a:off x="2586280" y="2955760"/>
            <a:ext cx="2271252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B6CE27B8-0D64-EA08-29B2-8C7A2598FA68}"/>
              </a:ext>
            </a:extLst>
          </p:cNvPr>
          <p:cNvCxnSpPr/>
          <p:nvPr/>
        </p:nvCxnSpPr>
        <p:spPr>
          <a:xfrm>
            <a:off x="7304941" y="2861279"/>
            <a:ext cx="2271252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790699F4-236D-0596-59DD-90D6C611E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784" y="4614247"/>
            <a:ext cx="3869887" cy="100953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A12B238-4938-5964-4716-7BB1BCF97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968" y="4595408"/>
            <a:ext cx="3869887" cy="100953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7E0F55E2-EBF7-4524-594B-6CB2FCA78651}"/>
              </a:ext>
            </a:extLst>
          </p:cNvPr>
          <p:cNvSpPr txBox="1"/>
          <p:nvPr/>
        </p:nvSpPr>
        <p:spPr>
          <a:xfrm>
            <a:off x="5448385" y="5646193"/>
            <a:ext cx="3684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Same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fill,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overwrite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3B31604-A7E2-9946-7840-20F2FE3DDE2D}"/>
              </a:ext>
            </a:extLst>
          </p:cNvPr>
          <p:cNvSpPr txBox="1"/>
          <p:nvPr/>
        </p:nvSpPr>
        <p:spPr>
          <a:xfrm>
            <a:off x="4407075" y="4021203"/>
            <a:ext cx="2244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Interrupted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891CE052-06CF-CED9-0D97-6E602E86E9AD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5180279" y="4544424"/>
            <a:ext cx="349058" cy="5340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D625DCAE-63C8-864E-6D7D-A28D27CDC5B4}"/>
              </a:ext>
            </a:extLst>
          </p:cNvPr>
          <p:cNvCxnSpPr/>
          <p:nvPr/>
        </p:nvCxnSpPr>
        <p:spPr>
          <a:xfrm>
            <a:off x="6740015" y="5083839"/>
            <a:ext cx="2271252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0481141C-CAF1-E0DC-4C45-429453D7381A}"/>
              </a:ext>
            </a:extLst>
          </p:cNvPr>
          <p:cNvSpPr txBox="1"/>
          <p:nvPr/>
        </p:nvSpPr>
        <p:spPr>
          <a:xfrm>
            <a:off x="2250586" y="3755269"/>
            <a:ext cx="20681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Producer</a:t>
            </a:r>
            <a:r>
              <a:rPr lang="zh-CN" altLang="en-US" sz="2800" dirty="0"/>
              <a:t> </a:t>
            </a:r>
            <a:r>
              <a:rPr lang="en-US" altLang="zh-CN" sz="2800" dirty="0"/>
              <a:t>1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35339E-472B-64EE-8C60-FAD045A2B105}"/>
              </a:ext>
            </a:extLst>
          </p:cNvPr>
          <p:cNvSpPr txBox="1"/>
          <p:nvPr/>
        </p:nvSpPr>
        <p:spPr>
          <a:xfrm>
            <a:off x="7639051" y="3730031"/>
            <a:ext cx="20681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Producer</a:t>
            </a:r>
            <a:r>
              <a:rPr lang="zh-CN" altLang="en-US" sz="2800" dirty="0"/>
              <a:t> </a:t>
            </a:r>
            <a:r>
              <a:rPr lang="en-US" altLang="zh-CN" sz="28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75216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43B61CB-0C1F-57CF-0140-A27B0301F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148" y="1065363"/>
            <a:ext cx="6743497" cy="513853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981142E-4CC0-6E25-28D0-A0893186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587" y="274639"/>
            <a:ext cx="8502294" cy="532956"/>
          </a:xfrm>
        </p:spPr>
        <p:txBody>
          <a:bodyPr/>
          <a:lstStyle/>
          <a:p>
            <a:r>
              <a:rPr lang="en-US" altLang="zh-CN" dirty="0"/>
              <a:t>Semaphore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P/C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Mutex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B87CE5-B828-5320-C6D1-6FF4EAD2D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3361" y="3083638"/>
            <a:ext cx="8502294" cy="458356"/>
          </a:xfrm>
        </p:spPr>
        <p:txBody>
          <a:bodyPr/>
          <a:lstStyle/>
          <a:p>
            <a:r>
              <a:rPr lang="en-US" altLang="zh-CN" b="1" dirty="0">
                <a:solidFill>
                  <a:srgbClr val="0070C0"/>
                </a:solidFill>
              </a:rPr>
              <a:t>Add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a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mutex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lock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ED45CF9-1910-9203-39C4-9F14C76365C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altLang="zh-CN"/>
              <a:t>TDT4186 | Spring 2024 | Di Liu</a:t>
            </a:r>
            <a:endParaRPr lang="en-US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9DDFC415-287A-0956-DE4C-060B49666DFC}"/>
              </a:ext>
            </a:extLst>
          </p:cNvPr>
          <p:cNvCxnSpPr>
            <a:cxnSpLocks/>
          </p:cNvCxnSpPr>
          <p:nvPr/>
        </p:nvCxnSpPr>
        <p:spPr>
          <a:xfrm>
            <a:off x="3117223" y="2002031"/>
            <a:ext cx="2801797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9580254A-0236-4D58-7111-6558F2902738}"/>
              </a:ext>
            </a:extLst>
          </p:cNvPr>
          <p:cNvCxnSpPr>
            <a:cxnSpLocks/>
          </p:cNvCxnSpPr>
          <p:nvPr/>
        </p:nvCxnSpPr>
        <p:spPr>
          <a:xfrm>
            <a:off x="3117223" y="2931180"/>
            <a:ext cx="2801797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6C8868C7-B76E-EEFA-831D-CEBAFC1FCFC8}"/>
              </a:ext>
            </a:extLst>
          </p:cNvPr>
          <p:cNvCxnSpPr>
            <a:cxnSpLocks/>
          </p:cNvCxnSpPr>
          <p:nvPr/>
        </p:nvCxnSpPr>
        <p:spPr>
          <a:xfrm>
            <a:off x="3294204" y="4563334"/>
            <a:ext cx="2801797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122670CD-E788-7E20-3B60-D59460D082F3}"/>
              </a:ext>
            </a:extLst>
          </p:cNvPr>
          <p:cNvCxnSpPr>
            <a:cxnSpLocks/>
          </p:cNvCxnSpPr>
          <p:nvPr/>
        </p:nvCxnSpPr>
        <p:spPr>
          <a:xfrm>
            <a:off x="3294204" y="5523946"/>
            <a:ext cx="2801797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632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529889AB-1543-D4D6-E3C5-4C1A02016F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1597" y="2277128"/>
            <a:ext cx="4099285" cy="246597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9265499-24F7-AE2F-C8FF-A3683D350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Semaphore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P/C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Mutex</a:t>
            </a:r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1F299EA-515B-0BF8-B675-2C5A26B365E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altLang="zh-CN"/>
              <a:t>TDT4186 | Spring 2024 | Di Liu</a:t>
            </a:r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BAC3BD-0802-7947-5F1A-1D3A9F6F0F03}"/>
              </a:ext>
            </a:extLst>
          </p:cNvPr>
          <p:cNvSpPr/>
          <p:nvPr/>
        </p:nvSpPr>
        <p:spPr>
          <a:xfrm>
            <a:off x="10200576" y="2914304"/>
            <a:ext cx="176981" cy="13568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127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D119D99-5BA9-C5A6-CBF7-30DD7AE1898B}"/>
              </a:ext>
            </a:extLst>
          </p:cNvPr>
          <p:cNvGrpSpPr/>
          <p:nvPr/>
        </p:nvGrpSpPr>
        <p:grpSpPr>
          <a:xfrm>
            <a:off x="1623192" y="2277128"/>
            <a:ext cx="4466542" cy="2465976"/>
            <a:chOff x="257858" y="3035172"/>
            <a:chExt cx="4466542" cy="2465976"/>
          </a:xfrm>
        </p:grpSpPr>
        <p:pic>
          <p:nvPicPr>
            <p:cNvPr id="8" name="内容占位符 4">
              <a:extLst>
                <a:ext uri="{FF2B5EF4-FFF2-40B4-BE49-F238E27FC236}">
                  <a16:creationId xmlns:a16="http://schemas.microsoft.com/office/drawing/2014/main" id="{50175E99-37F5-72B0-E065-8FEB80E3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858" y="3035172"/>
              <a:ext cx="4466542" cy="2465976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AE44FEA-CEB6-0E6F-72A3-E16B999FDA92}"/>
                </a:ext>
              </a:extLst>
            </p:cNvPr>
            <p:cNvSpPr/>
            <p:nvPr/>
          </p:nvSpPr>
          <p:spPr>
            <a:xfrm>
              <a:off x="4547419" y="3770671"/>
              <a:ext cx="176981" cy="13568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dist="127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201CC49E-54EE-747B-F5A3-79BEAC49F5AA}"/>
              </a:ext>
            </a:extLst>
          </p:cNvPr>
          <p:cNvSpPr txBox="1"/>
          <p:nvPr/>
        </p:nvSpPr>
        <p:spPr>
          <a:xfrm>
            <a:off x="5143477" y="998885"/>
            <a:ext cx="19030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mutex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US" altLang="zh-CN" sz="2400" dirty="0"/>
              <a:t>1</a:t>
            </a:r>
          </a:p>
          <a:p>
            <a:r>
              <a:rPr lang="en-US" altLang="zh-CN" sz="2400" dirty="0"/>
              <a:t>full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US" altLang="zh-CN" sz="2400" dirty="0"/>
              <a:t>0</a:t>
            </a:r>
          </a:p>
          <a:p>
            <a:r>
              <a:rPr lang="en-US" altLang="zh-CN" sz="2400" dirty="0"/>
              <a:t>empty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US" altLang="zh-CN" sz="2400" dirty="0"/>
              <a:t>10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31288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2BD7E9-3361-0EF2-7D69-583791E03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Outlines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5BF3CE-2EC0-F6ED-873F-DC2120377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Semaphore</a:t>
            </a:r>
          </a:p>
          <a:p>
            <a:r>
              <a:rPr lang="en-US" altLang="zh-CN" dirty="0"/>
              <a:t>Semaphore</a:t>
            </a:r>
            <a:r>
              <a:rPr lang="zh-CN" altLang="en-US" dirty="0"/>
              <a:t> </a:t>
            </a:r>
            <a:r>
              <a:rPr lang="en-US" altLang="zh-CN" dirty="0"/>
              <a:t>operations</a:t>
            </a:r>
            <a:endParaRPr lang="nb-NO" altLang="zh-CN" dirty="0"/>
          </a:p>
          <a:p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Semaphore</a:t>
            </a:r>
          </a:p>
          <a:p>
            <a:r>
              <a:rPr lang="en-US" altLang="zh-CN" dirty="0"/>
              <a:t>Semaphore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ordering</a:t>
            </a:r>
          </a:p>
          <a:p>
            <a:r>
              <a:rPr lang="en-US" altLang="zh-CN" dirty="0"/>
              <a:t>Semaphore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P/C</a:t>
            </a:r>
          </a:p>
          <a:p>
            <a:r>
              <a:rPr lang="en-US" altLang="zh-CN" dirty="0"/>
              <a:t>Deadlock</a:t>
            </a:r>
          </a:p>
          <a:p>
            <a:r>
              <a:rPr lang="en-US" altLang="zh-CN" dirty="0"/>
              <a:t>Semaphore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P/C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deadlock</a:t>
            </a:r>
            <a:endParaRPr lang="nb-NO" altLang="zh-CN" dirty="0"/>
          </a:p>
          <a:p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7F93F8D-8D72-214A-A3DD-F41D9D68D30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357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529889AB-1543-D4D6-E3C5-4C1A02016F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1597" y="2277128"/>
            <a:ext cx="4099285" cy="246597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9265499-24F7-AE2F-C8FF-A3683D350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Semaphore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P/C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Mutex</a:t>
            </a:r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1F299EA-515B-0BF8-B675-2C5A26B365E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altLang="zh-CN"/>
              <a:t>TDT4186 | Spring 2024 | Di Liu</a:t>
            </a:r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BAC3BD-0802-7947-5F1A-1D3A9F6F0F03}"/>
              </a:ext>
            </a:extLst>
          </p:cNvPr>
          <p:cNvSpPr/>
          <p:nvPr/>
        </p:nvSpPr>
        <p:spPr>
          <a:xfrm>
            <a:off x="10200576" y="2914304"/>
            <a:ext cx="176981" cy="13568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127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D119D99-5BA9-C5A6-CBF7-30DD7AE1898B}"/>
              </a:ext>
            </a:extLst>
          </p:cNvPr>
          <p:cNvGrpSpPr/>
          <p:nvPr/>
        </p:nvGrpSpPr>
        <p:grpSpPr>
          <a:xfrm>
            <a:off x="1623192" y="2277128"/>
            <a:ext cx="4466542" cy="2465976"/>
            <a:chOff x="257858" y="3035172"/>
            <a:chExt cx="4466542" cy="2465976"/>
          </a:xfrm>
        </p:grpSpPr>
        <p:pic>
          <p:nvPicPr>
            <p:cNvPr id="8" name="内容占位符 4">
              <a:extLst>
                <a:ext uri="{FF2B5EF4-FFF2-40B4-BE49-F238E27FC236}">
                  <a16:creationId xmlns:a16="http://schemas.microsoft.com/office/drawing/2014/main" id="{50175E99-37F5-72B0-E065-8FEB80E3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858" y="3035172"/>
              <a:ext cx="4466542" cy="2465976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AE44FEA-CEB6-0E6F-72A3-E16B999FDA92}"/>
                </a:ext>
              </a:extLst>
            </p:cNvPr>
            <p:cNvSpPr/>
            <p:nvPr/>
          </p:nvSpPr>
          <p:spPr>
            <a:xfrm>
              <a:off x="4547419" y="3770671"/>
              <a:ext cx="176981" cy="13568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dist="127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201CC49E-54EE-747B-F5A3-79BEAC49F5AA}"/>
              </a:ext>
            </a:extLst>
          </p:cNvPr>
          <p:cNvSpPr txBox="1"/>
          <p:nvPr/>
        </p:nvSpPr>
        <p:spPr>
          <a:xfrm>
            <a:off x="5143477" y="998885"/>
            <a:ext cx="19030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mutex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US" altLang="zh-CN" sz="2400" dirty="0"/>
              <a:t>0</a:t>
            </a:r>
          </a:p>
          <a:p>
            <a:r>
              <a:rPr lang="en-US" altLang="zh-CN" sz="2400" dirty="0"/>
              <a:t>full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US" altLang="zh-CN" sz="2400" dirty="0"/>
              <a:t>0</a:t>
            </a:r>
          </a:p>
          <a:p>
            <a:r>
              <a:rPr lang="en-US" altLang="zh-CN" sz="2400" dirty="0"/>
              <a:t>empty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US" altLang="zh-CN" sz="2400" dirty="0"/>
              <a:t>10</a:t>
            </a:r>
            <a:endParaRPr lang="en-US" sz="2400" dirty="0"/>
          </a:p>
        </p:txBody>
      </p:sp>
      <p:sp>
        <p:nvSpPr>
          <p:cNvPr id="3" name="右箭头 2">
            <a:extLst>
              <a:ext uri="{FF2B5EF4-FFF2-40B4-BE49-F238E27FC236}">
                <a16:creationId xmlns:a16="http://schemas.microsoft.com/office/drawing/2014/main" id="{D811039F-EA96-1623-52CA-3626E3AA66FD}"/>
              </a:ext>
            </a:extLst>
          </p:cNvPr>
          <p:cNvSpPr/>
          <p:nvPr/>
        </p:nvSpPr>
        <p:spPr>
          <a:xfrm>
            <a:off x="1623192" y="3012628"/>
            <a:ext cx="982356" cy="202521"/>
          </a:xfrm>
          <a:prstGeom prst="rightArrow">
            <a:avLst/>
          </a:prstGeom>
          <a:solidFill>
            <a:srgbClr val="43B7B0"/>
          </a:solidFill>
          <a:ln>
            <a:noFill/>
          </a:ln>
          <a:effectLst>
            <a:outerShdw blurRad="114300" dist="127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B41E9A2-67BA-6CEC-E6C4-D73ACF1A6DF0}"/>
              </a:ext>
            </a:extLst>
          </p:cNvPr>
          <p:cNvSpPr txBox="1"/>
          <p:nvPr/>
        </p:nvSpPr>
        <p:spPr>
          <a:xfrm>
            <a:off x="7232831" y="4590187"/>
            <a:ext cx="21275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Running</a:t>
            </a:r>
          </a:p>
          <a:p>
            <a:r>
              <a:rPr lang="en-US" altLang="zh-CN" sz="2400" dirty="0">
                <a:solidFill>
                  <a:srgbClr val="0070C0"/>
                </a:solidFill>
              </a:rPr>
              <a:t>Hold</a:t>
            </a:r>
            <a:r>
              <a:rPr lang="zh-CN" altLang="en-US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>
                <a:solidFill>
                  <a:srgbClr val="0070C0"/>
                </a:solidFill>
              </a:rPr>
              <a:t>lock</a:t>
            </a:r>
          </a:p>
          <a:p>
            <a:r>
              <a:rPr lang="en-US" altLang="zh-CN" sz="2400" dirty="0">
                <a:solidFill>
                  <a:srgbClr val="0070C0"/>
                </a:solidFill>
              </a:rPr>
              <a:t>Wait</a:t>
            </a:r>
            <a:r>
              <a:rPr lang="zh-CN" altLang="en-US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>
                <a:solidFill>
                  <a:srgbClr val="0070C0"/>
                </a:solidFill>
              </a:rPr>
              <a:t>for</a:t>
            </a:r>
            <a:r>
              <a:rPr lang="zh-CN" altLang="en-US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full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右箭头 5">
            <a:extLst>
              <a:ext uri="{FF2B5EF4-FFF2-40B4-BE49-F238E27FC236}">
                <a16:creationId xmlns:a16="http://schemas.microsoft.com/office/drawing/2014/main" id="{E626038D-0E0F-AA2F-76A3-2448731A6135}"/>
              </a:ext>
            </a:extLst>
          </p:cNvPr>
          <p:cNvSpPr/>
          <p:nvPr/>
        </p:nvSpPr>
        <p:spPr>
          <a:xfrm>
            <a:off x="6102268" y="3176575"/>
            <a:ext cx="982356" cy="202521"/>
          </a:xfrm>
          <a:prstGeom prst="rightArrow">
            <a:avLst/>
          </a:prstGeom>
          <a:solidFill>
            <a:srgbClr val="43B7B0"/>
          </a:solidFill>
          <a:ln>
            <a:noFill/>
          </a:ln>
          <a:effectLst>
            <a:outerShdw blurRad="114300" dist="127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C90550C-8F9F-1A34-0D58-C8E55061BF19}"/>
              </a:ext>
            </a:extLst>
          </p:cNvPr>
          <p:cNvSpPr txBox="1"/>
          <p:nvPr/>
        </p:nvSpPr>
        <p:spPr>
          <a:xfrm>
            <a:off x="2605549" y="4486949"/>
            <a:ext cx="2212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Ready</a:t>
            </a:r>
          </a:p>
          <a:p>
            <a:r>
              <a:rPr lang="en-US" altLang="zh-CN" sz="2400" dirty="0">
                <a:solidFill>
                  <a:srgbClr val="0070C0"/>
                </a:solidFill>
              </a:rPr>
              <a:t>Wait</a:t>
            </a:r>
            <a:r>
              <a:rPr lang="zh-CN" altLang="en-US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>
                <a:solidFill>
                  <a:srgbClr val="0070C0"/>
                </a:solidFill>
              </a:rPr>
              <a:t>for</a:t>
            </a:r>
            <a:r>
              <a:rPr lang="zh-CN" altLang="en-US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lock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467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529889AB-1543-D4D6-E3C5-4C1A02016F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1597" y="2277128"/>
            <a:ext cx="4099285" cy="246597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9265499-24F7-AE2F-C8FF-A3683D350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Semaphore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P/C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Mutex</a:t>
            </a:r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1F299EA-515B-0BF8-B675-2C5A26B365E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altLang="zh-CN"/>
              <a:t>TDT4186 | Spring 2024 | Di Liu</a:t>
            </a:r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BAC3BD-0802-7947-5F1A-1D3A9F6F0F03}"/>
              </a:ext>
            </a:extLst>
          </p:cNvPr>
          <p:cNvSpPr/>
          <p:nvPr/>
        </p:nvSpPr>
        <p:spPr>
          <a:xfrm>
            <a:off x="10200576" y="2914304"/>
            <a:ext cx="176981" cy="13568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127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D119D99-5BA9-C5A6-CBF7-30DD7AE1898B}"/>
              </a:ext>
            </a:extLst>
          </p:cNvPr>
          <p:cNvGrpSpPr/>
          <p:nvPr/>
        </p:nvGrpSpPr>
        <p:grpSpPr>
          <a:xfrm>
            <a:off x="1623192" y="2277128"/>
            <a:ext cx="4466542" cy="2465976"/>
            <a:chOff x="257858" y="3035172"/>
            <a:chExt cx="4466542" cy="2465976"/>
          </a:xfrm>
        </p:grpSpPr>
        <p:pic>
          <p:nvPicPr>
            <p:cNvPr id="8" name="内容占位符 4">
              <a:extLst>
                <a:ext uri="{FF2B5EF4-FFF2-40B4-BE49-F238E27FC236}">
                  <a16:creationId xmlns:a16="http://schemas.microsoft.com/office/drawing/2014/main" id="{50175E99-37F5-72B0-E065-8FEB80E3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858" y="3035172"/>
              <a:ext cx="4466542" cy="2465976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AE44FEA-CEB6-0E6F-72A3-E16B999FDA92}"/>
                </a:ext>
              </a:extLst>
            </p:cNvPr>
            <p:cNvSpPr/>
            <p:nvPr/>
          </p:nvSpPr>
          <p:spPr>
            <a:xfrm>
              <a:off x="4547419" y="3770671"/>
              <a:ext cx="176981" cy="13568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dist="127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201CC49E-54EE-747B-F5A3-79BEAC49F5AA}"/>
              </a:ext>
            </a:extLst>
          </p:cNvPr>
          <p:cNvSpPr txBox="1"/>
          <p:nvPr/>
        </p:nvSpPr>
        <p:spPr>
          <a:xfrm>
            <a:off x="5143477" y="998885"/>
            <a:ext cx="19030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mutex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US" altLang="zh-CN" sz="2400" dirty="0"/>
              <a:t>0</a:t>
            </a:r>
          </a:p>
          <a:p>
            <a:r>
              <a:rPr lang="en-US" altLang="zh-CN" sz="2400" dirty="0"/>
              <a:t>full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US" altLang="zh-CN" sz="2400" dirty="0"/>
              <a:t>0</a:t>
            </a:r>
          </a:p>
          <a:p>
            <a:r>
              <a:rPr lang="en-US" altLang="zh-CN" sz="2400" dirty="0"/>
              <a:t>empty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US" altLang="zh-CN" sz="2400" dirty="0"/>
              <a:t>10</a:t>
            </a:r>
            <a:endParaRPr lang="en-US" sz="2400" dirty="0"/>
          </a:p>
        </p:txBody>
      </p:sp>
      <p:sp>
        <p:nvSpPr>
          <p:cNvPr id="3" name="右箭头 2">
            <a:extLst>
              <a:ext uri="{FF2B5EF4-FFF2-40B4-BE49-F238E27FC236}">
                <a16:creationId xmlns:a16="http://schemas.microsoft.com/office/drawing/2014/main" id="{D811039F-EA96-1623-52CA-3626E3AA66FD}"/>
              </a:ext>
            </a:extLst>
          </p:cNvPr>
          <p:cNvSpPr/>
          <p:nvPr/>
        </p:nvSpPr>
        <p:spPr>
          <a:xfrm>
            <a:off x="1623192" y="3012628"/>
            <a:ext cx="982356" cy="202521"/>
          </a:xfrm>
          <a:prstGeom prst="rightArrow">
            <a:avLst/>
          </a:prstGeom>
          <a:solidFill>
            <a:srgbClr val="43B7B0"/>
          </a:solidFill>
          <a:ln>
            <a:noFill/>
          </a:ln>
          <a:effectLst>
            <a:outerShdw blurRad="114300" dist="127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B41E9A2-67BA-6CEC-E6C4-D73ACF1A6DF0}"/>
              </a:ext>
            </a:extLst>
          </p:cNvPr>
          <p:cNvSpPr txBox="1"/>
          <p:nvPr/>
        </p:nvSpPr>
        <p:spPr>
          <a:xfrm>
            <a:off x="7232831" y="4590187"/>
            <a:ext cx="21275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Block</a:t>
            </a:r>
          </a:p>
          <a:p>
            <a:r>
              <a:rPr lang="en-US" altLang="zh-CN" sz="2400" dirty="0">
                <a:solidFill>
                  <a:srgbClr val="0070C0"/>
                </a:solidFill>
              </a:rPr>
              <a:t>Hold</a:t>
            </a:r>
            <a:r>
              <a:rPr lang="zh-CN" altLang="en-US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>
                <a:solidFill>
                  <a:srgbClr val="0070C0"/>
                </a:solidFill>
              </a:rPr>
              <a:t>lock</a:t>
            </a:r>
          </a:p>
          <a:p>
            <a:r>
              <a:rPr lang="en-US" altLang="zh-CN" sz="2400" dirty="0">
                <a:solidFill>
                  <a:srgbClr val="0070C0"/>
                </a:solidFill>
              </a:rPr>
              <a:t>Wait</a:t>
            </a:r>
            <a:r>
              <a:rPr lang="zh-CN" altLang="en-US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>
                <a:solidFill>
                  <a:srgbClr val="0070C0"/>
                </a:solidFill>
              </a:rPr>
              <a:t>for</a:t>
            </a:r>
            <a:r>
              <a:rPr lang="zh-CN" altLang="en-US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full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右箭头 5">
            <a:extLst>
              <a:ext uri="{FF2B5EF4-FFF2-40B4-BE49-F238E27FC236}">
                <a16:creationId xmlns:a16="http://schemas.microsoft.com/office/drawing/2014/main" id="{E626038D-0E0F-AA2F-76A3-2448731A6135}"/>
              </a:ext>
            </a:extLst>
          </p:cNvPr>
          <p:cNvSpPr/>
          <p:nvPr/>
        </p:nvSpPr>
        <p:spPr>
          <a:xfrm>
            <a:off x="6102268" y="3176575"/>
            <a:ext cx="982356" cy="202521"/>
          </a:xfrm>
          <a:prstGeom prst="rightArrow">
            <a:avLst/>
          </a:prstGeom>
          <a:solidFill>
            <a:srgbClr val="43B7B0"/>
          </a:solidFill>
          <a:ln>
            <a:noFill/>
          </a:ln>
          <a:effectLst>
            <a:outerShdw blurRad="114300" dist="127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C90550C-8F9F-1A34-0D58-C8E55061BF19}"/>
              </a:ext>
            </a:extLst>
          </p:cNvPr>
          <p:cNvSpPr txBox="1"/>
          <p:nvPr/>
        </p:nvSpPr>
        <p:spPr>
          <a:xfrm>
            <a:off x="2605549" y="4486949"/>
            <a:ext cx="22124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Running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Wait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for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lock</a:t>
            </a:r>
          </a:p>
          <a:p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518918AA-F1F8-B415-2D81-4F769BD905D1}"/>
              </a:ext>
            </a:extLst>
          </p:cNvPr>
          <p:cNvSpPr/>
          <p:nvPr/>
        </p:nvSpPr>
        <p:spPr>
          <a:xfrm>
            <a:off x="4789475" y="5104978"/>
            <a:ext cx="2368409" cy="163947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>
            <a:outerShdw blurRad="114300" dist="127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677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DBC256-CD57-53AE-3E0F-6983E781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Deadlock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AFAB6F-25D5-6549-F01A-53E6CFFC8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/>
            <a:r>
              <a:rPr lang="en-US" altLang="zh-CN" dirty="0">
                <a:latin typeface="+mn-lt"/>
                <a:cs typeface="+mn-cs"/>
              </a:rPr>
              <a:t>Definition:</a:t>
            </a:r>
            <a:r>
              <a:rPr lang="zh-CN" altLang="en-US" dirty="0">
                <a:latin typeface="+mn-lt"/>
                <a:cs typeface="+mn-cs"/>
              </a:rPr>
              <a:t> </a:t>
            </a:r>
            <a:r>
              <a:rPr lang="en-US" altLang="zh-CN" dirty="0">
                <a:latin typeface="+mn-lt"/>
                <a:cs typeface="+mn-cs"/>
              </a:rPr>
              <a:t>A set of threads are said to be in a </a:t>
            </a:r>
            <a:r>
              <a:rPr lang="en-US" altLang="zh-CN" b="1" dirty="0">
                <a:solidFill>
                  <a:srgbClr val="FF0000"/>
                </a:solidFill>
                <a:latin typeface="+mn-lt"/>
                <a:cs typeface="+mn-cs"/>
              </a:rPr>
              <a:t>deadlock </a:t>
            </a:r>
            <a:r>
              <a:rPr lang="en-US" altLang="zh-CN" dirty="0">
                <a:latin typeface="+mn-lt"/>
                <a:cs typeface="+mn-cs"/>
              </a:rPr>
              <a:t>state</a:t>
            </a:r>
            <a:r>
              <a:rPr lang="zh-CN" altLang="en-US" dirty="0">
                <a:latin typeface="+mn-lt"/>
                <a:cs typeface="+mn-cs"/>
              </a:rPr>
              <a:t> </a:t>
            </a:r>
            <a:r>
              <a:rPr lang="en-US" altLang="zh-CN" dirty="0">
                <a:latin typeface="+mn-lt"/>
                <a:cs typeface="+mn-cs"/>
              </a:rPr>
              <a:t>when </a:t>
            </a:r>
            <a:r>
              <a:rPr lang="en-US" altLang="zh-CN" b="1" dirty="0">
                <a:solidFill>
                  <a:srgbClr val="FF0000"/>
                </a:solidFill>
                <a:latin typeface="+mn-lt"/>
                <a:cs typeface="+mn-cs"/>
              </a:rPr>
              <a:t>every thread </a:t>
            </a:r>
            <a:r>
              <a:rPr lang="en-US" altLang="zh-CN" dirty="0">
                <a:latin typeface="+mn-lt"/>
                <a:cs typeface="+mn-cs"/>
              </a:rPr>
              <a:t>in the set is waiting for an event</a:t>
            </a:r>
            <a:r>
              <a:rPr lang="zh-CN" altLang="en-US" dirty="0">
                <a:latin typeface="+mn-lt"/>
                <a:cs typeface="+mn-cs"/>
              </a:rPr>
              <a:t> </a:t>
            </a:r>
            <a:r>
              <a:rPr lang="en-US" altLang="zh-CN" dirty="0">
                <a:latin typeface="+mn-lt"/>
                <a:cs typeface="+mn-cs"/>
              </a:rPr>
              <a:t>that can be </a:t>
            </a:r>
            <a:r>
              <a:rPr lang="en-US" altLang="zh-CN" b="1" dirty="0">
                <a:solidFill>
                  <a:srgbClr val="FF0000"/>
                </a:solidFill>
                <a:latin typeface="+mn-lt"/>
                <a:cs typeface="+mn-cs"/>
              </a:rPr>
              <a:t>caused only by another thread </a:t>
            </a:r>
            <a:r>
              <a:rPr lang="en-US" altLang="zh-CN" dirty="0">
                <a:latin typeface="+mn-lt"/>
                <a:cs typeface="+mn-cs"/>
              </a:rPr>
              <a:t>in the</a:t>
            </a:r>
            <a:r>
              <a:rPr lang="zh-CN" altLang="en-US" dirty="0">
                <a:latin typeface="+mn-lt"/>
                <a:cs typeface="+mn-cs"/>
              </a:rPr>
              <a:t> </a:t>
            </a:r>
            <a:r>
              <a:rPr lang="en-US" altLang="zh-CN" dirty="0">
                <a:latin typeface="+mn-lt"/>
                <a:cs typeface="+mn-cs"/>
              </a:rPr>
              <a:t>set</a:t>
            </a:r>
          </a:p>
          <a:p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B24CAB8-6A51-18A8-6C89-3C2999E2098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altLang="zh-CN"/>
              <a:t>TDT4186 | Spring 2024 | Di Liu</a:t>
            </a:r>
            <a:endParaRPr 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0117FABB-63CE-E3F9-4065-AFFFAF53F2BE}"/>
              </a:ext>
            </a:extLst>
          </p:cNvPr>
          <p:cNvSpPr/>
          <p:nvPr/>
        </p:nvSpPr>
        <p:spPr>
          <a:xfrm>
            <a:off x="2605549" y="3429001"/>
            <a:ext cx="1700981" cy="1573161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/>
              <a:t>Thread</a:t>
            </a:r>
            <a:r>
              <a:rPr lang="zh-CN" altLang="en-US" sz="2400" dirty="0"/>
              <a:t> </a:t>
            </a:r>
            <a:r>
              <a:rPr lang="en-US" altLang="zh-CN" sz="2400" dirty="0"/>
              <a:t>1</a:t>
            </a:r>
            <a:endParaRPr lang="en-US" sz="2400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81FF03A0-94EA-7B36-F831-D99BFBBF7EA3}"/>
              </a:ext>
            </a:extLst>
          </p:cNvPr>
          <p:cNvSpPr/>
          <p:nvPr/>
        </p:nvSpPr>
        <p:spPr>
          <a:xfrm>
            <a:off x="7792064" y="3345120"/>
            <a:ext cx="1700981" cy="1573161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/>
              <a:t>Thread</a:t>
            </a:r>
            <a:r>
              <a:rPr lang="zh-CN" altLang="en-US" sz="2400" dirty="0"/>
              <a:t> </a:t>
            </a:r>
            <a:r>
              <a:rPr lang="en-US" altLang="zh-CN" sz="2400" dirty="0"/>
              <a:t>2</a:t>
            </a:r>
            <a:endParaRPr 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9504CAA-05E5-56BD-14A3-357ED8FA1259}"/>
              </a:ext>
            </a:extLst>
          </p:cNvPr>
          <p:cNvSpPr/>
          <p:nvPr/>
        </p:nvSpPr>
        <p:spPr>
          <a:xfrm>
            <a:off x="5223386" y="2556387"/>
            <a:ext cx="1651820" cy="108630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CEF0A61-F841-4CAD-2D81-B85392A02BBE}"/>
              </a:ext>
            </a:extLst>
          </p:cNvPr>
          <p:cNvSpPr/>
          <p:nvPr/>
        </p:nvSpPr>
        <p:spPr>
          <a:xfrm>
            <a:off x="5223386" y="4901380"/>
            <a:ext cx="1651820" cy="108630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/>
              <a:t>2</a:t>
            </a:r>
            <a:endParaRPr lang="en-US" altLang="zh-CN" dirty="0"/>
          </a:p>
        </p:txBody>
      </p:sp>
      <p:cxnSp>
        <p:nvCxnSpPr>
          <p:cNvPr id="10" name="曲线连接符 9">
            <a:extLst>
              <a:ext uri="{FF2B5EF4-FFF2-40B4-BE49-F238E27FC236}">
                <a16:creationId xmlns:a16="http://schemas.microsoft.com/office/drawing/2014/main" id="{FE176D05-338C-AF67-D401-CD7057E28ED5}"/>
              </a:ext>
            </a:extLst>
          </p:cNvPr>
          <p:cNvCxnSpPr>
            <a:stCxn id="5" idx="7"/>
            <a:endCxn id="7" idx="1"/>
          </p:cNvCxnSpPr>
          <p:nvPr/>
        </p:nvCxnSpPr>
        <p:spPr>
          <a:xfrm rot="5400000" flipH="1" flipV="1">
            <a:off x="4360485" y="2796482"/>
            <a:ext cx="559845" cy="116596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曲线连接符 10">
            <a:extLst>
              <a:ext uri="{FF2B5EF4-FFF2-40B4-BE49-F238E27FC236}">
                <a16:creationId xmlns:a16="http://schemas.microsoft.com/office/drawing/2014/main" id="{861BDDDD-B9F3-11F5-964C-34412B1230AE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875206" y="3098351"/>
            <a:ext cx="1165960" cy="47715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曲线连接符 16">
            <a:extLst>
              <a:ext uri="{FF2B5EF4-FFF2-40B4-BE49-F238E27FC236}">
                <a16:creationId xmlns:a16="http://schemas.microsoft.com/office/drawing/2014/main" id="{18C9CE08-0813-025F-8E6A-D12C212977C4}"/>
              </a:ext>
            </a:extLst>
          </p:cNvPr>
          <p:cNvCxnSpPr>
            <a:stCxn id="6" idx="3"/>
            <a:endCxn id="8" idx="3"/>
          </p:cNvCxnSpPr>
          <p:nvPr/>
        </p:nvCxnSpPr>
        <p:spPr>
          <a:xfrm rot="5400000">
            <a:off x="7079868" y="4483234"/>
            <a:ext cx="756636" cy="116596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曲线连接符 17">
            <a:extLst>
              <a:ext uri="{FF2B5EF4-FFF2-40B4-BE49-F238E27FC236}">
                <a16:creationId xmlns:a16="http://schemas.microsoft.com/office/drawing/2014/main" id="{0E438072-B6AB-B33F-4058-001725B032EF}"/>
              </a:ext>
            </a:extLst>
          </p:cNvPr>
          <p:cNvCxnSpPr>
            <a:cxnSpLocks/>
            <a:endCxn id="5" idx="5"/>
          </p:cNvCxnSpPr>
          <p:nvPr/>
        </p:nvCxnSpPr>
        <p:spPr>
          <a:xfrm rot="10800000">
            <a:off x="4057426" y="4771777"/>
            <a:ext cx="1165960" cy="611728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E80387F3-38C8-3C26-45B9-DE6B69F6473B}"/>
              </a:ext>
            </a:extLst>
          </p:cNvPr>
          <p:cNvSpPr txBox="1"/>
          <p:nvPr/>
        </p:nvSpPr>
        <p:spPr>
          <a:xfrm>
            <a:off x="3415358" y="2716250"/>
            <a:ext cx="1335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Wanted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20A6A63-AA63-04D5-86D9-ED58E456FF10}"/>
              </a:ext>
            </a:extLst>
          </p:cNvPr>
          <p:cNvSpPr txBox="1"/>
          <p:nvPr/>
        </p:nvSpPr>
        <p:spPr>
          <a:xfrm>
            <a:off x="7149996" y="5366157"/>
            <a:ext cx="1335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Wanted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78105A6-EEAE-989E-37C0-6AC09C26F485}"/>
              </a:ext>
            </a:extLst>
          </p:cNvPr>
          <p:cNvSpPr txBox="1"/>
          <p:nvPr/>
        </p:nvSpPr>
        <p:spPr>
          <a:xfrm>
            <a:off x="7149997" y="2666411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Held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73C4303-A6A7-4910-71C6-E78DEF924960}"/>
              </a:ext>
            </a:extLst>
          </p:cNvPr>
          <p:cNvSpPr txBox="1"/>
          <p:nvPr/>
        </p:nvSpPr>
        <p:spPr>
          <a:xfrm>
            <a:off x="3816605" y="5213700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Held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077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C36D1F-2137-D554-C96E-564B5CA1E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Conditions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Deadlock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AF23C2-96FB-24C9-0E23-E9088FFF6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  <a:effectLst/>
                <a:latin typeface="Helvetica" pitchFamily="2" charset="0"/>
              </a:rPr>
              <a:t>Mutual exclusion</a:t>
            </a:r>
            <a:endParaRPr lang="en-US" altLang="zh-CN" b="1" dirty="0">
              <a:solidFill>
                <a:srgbClr val="FF0000"/>
              </a:solidFill>
              <a:effectLst/>
              <a:latin typeface="Helvetica" pitchFamily="2" charset="0"/>
            </a:endParaRPr>
          </a:p>
          <a:p>
            <a:pPr lvl="1"/>
            <a:r>
              <a:rPr lang="en-US" altLang="zh-CN" i="1" dirty="0">
                <a:effectLst/>
                <a:latin typeface="Helvetica" pitchFamily="2" charset="0"/>
              </a:rPr>
              <a:t>Threads claim exclusive control of resources that require</a:t>
            </a:r>
            <a:r>
              <a:rPr lang="zh-CN" altLang="en-US" i="1" dirty="0">
                <a:effectLst/>
                <a:latin typeface="Helvetica" pitchFamily="2" charset="0"/>
              </a:rPr>
              <a:t> </a:t>
            </a:r>
            <a:r>
              <a:rPr lang="en-US" altLang="zh-CN" i="1" dirty="0">
                <a:effectLst/>
                <a:latin typeface="Helvetica" pitchFamily="2" charset="0"/>
              </a:rPr>
              <a:t>e.g., a thread grabs a lock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en-US" altLang="zh-CN" b="1" i="1" dirty="0">
                <a:solidFill>
                  <a:srgbClr val="FF0000"/>
                </a:solidFill>
                <a:effectLst/>
                <a:latin typeface="Helvetica" pitchFamily="2" charset="0"/>
              </a:rPr>
              <a:t>Hold-and-wait</a:t>
            </a:r>
            <a:endParaRPr lang="en-US" altLang="zh-CN" b="1" dirty="0">
              <a:solidFill>
                <a:srgbClr val="FF0000"/>
              </a:solidFill>
              <a:effectLst/>
              <a:latin typeface="Helvetica" pitchFamily="2" charset="0"/>
            </a:endParaRPr>
          </a:p>
          <a:p>
            <a:pPr lvl="1"/>
            <a:r>
              <a:rPr lang="en-US" altLang="zh-CN" i="1" dirty="0">
                <a:effectLst/>
                <a:latin typeface="Helvetica" pitchFamily="2" charset="0"/>
              </a:rPr>
              <a:t>Threads hold resources allocated to them while waiting for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i="1" dirty="0">
                <a:effectLst/>
                <a:latin typeface="Helvetica" pitchFamily="2" charset="0"/>
              </a:rPr>
              <a:t>additional resources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en-US" altLang="zh-CN" b="1" i="1" dirty="0">
                <a:solidFill>
                  <a:srgbClr val="FF0000"/>
                </a:solidFill>
                <a:effectLst/>
                <a:latin typeface="Helvetica" pitchFamily="2" charset="0"/>
              </a:rPr>
              <a:t>No preemption</a:t>
            </a:r>
            <a:endParaRPr lang="en-US" altLang="zh-CN" b="1" dirty="0">
              <a:solidFill>
                <a:srgbClr val="FF0000"/>
              </a:solidFill>
              <a:effectLst/>
              <a:latin typeface="Helvetica" pitchFamily="2" charset="0"/>
            </a:endParaRPr>
          </a:p>
          <a:p>
            <a:pPr lvl="1"/>
            <a:r>
              <a:rPr lang="en-US" altLang="zh-CN" i="1" dirty="0">
                <a:effectLst/>
                <a:latin typeface="Helvetica" pitchFamily="2" charset="0"/>
              </a:rPr>
              <a:t>Resources cannot be forcibly removed from threads that</a:t>
            </a:r>
            <a:r>
              <a:rPr lang="zh-CN" altLang="en-US" i="1" dirty="0">
                <a:effectLst/>
                <a:latin typeface="Helvetica" pitchFamily="2" charset="0"/>
              </a:rPr>
              <a:t> </a:t>
            </a:r>
            <a:r>
              <a:rPr lang="en-US" altLang="zh-CN" i="1" dirty="0">
                <a:effectLst/>
                <a:latin typeface="Helvetica" pitchFamily="2" charset="0"/>
              </a:rPr>
              <a:t>are holding them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en-US" altLang="zh-CN" b="1" i="1" dirty="0">
                <a:solidFill>
                  <a:srgbClr val="FF0000"/>
                </a:solidFill>
                <a:effectLst/>
                <a:latin typeface="Helvetica" pitchFamily="2" charset="0"/>
              </a:rPr>
              <a:t>Circular wait</a:t>
            </a:r>
            <a:endParaRPr lang="en-US" altLang="zh-CN" b="1" dirty="0">
              <a:solidFill>
                <a:srgbClr val="FF0000"/>
              </a:solidFill>
              <a:effectLst/>
              <a:latin typeface="Helvetica" pitchFamily="2" charset="0"/>
            </a:endParaRPr>
          </a:p>
          <a:p>
            <a:pPr lvl="1"/>
            <a:r>
              <a:rPr lang="en-US" altLang="zh-CN" i="1" dirty="0">
                <a:effectLst/>
                <a:latin typeface="Helvetica" pitchFamily="2" charset="0"/>
              </a:rPr>
              <a:t>There exists a circular chain of threads such that each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i="1" dirty="0">
                <a:effectLst/>
                <a:latin typeface="Helvetica" pitchFamily="2" charset="0"/>
              </a:rPr>
              <a:t>holds one or more resources that are being requests by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i="1" dirty="0">
                <a:effectLst/>
                <a:latin typeface="Helvetica" pitchFamily="2" charset="0"/>
              </a:rPr>
              <a:t>next thread in chain</a:t>
            </a:r>
            <a:endParaRPr lang="en-US" altLang="zh-CN" dirty="0">
              <a:effectLst/>
              <a:latin typeface="Helvetica" pitchFamily="2" charset="0"/>
            </a:endParaRPr>
          </a:p>
          <a:p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8DDAE07-7552-DAED-39C5-3F0AE149CD4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altLang="zh-CN"/>
              <a:t>TDT4186 | Spring 2024 | Di Liu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861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C3474B-A6B8-8A0B-3684-FBE3E4747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Mutex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Deadlock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4FE690-FD92-BA20-F62D-40E81FFC8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67FD1A-EC1C-E7F3-5C46-E54D315E8D8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altLang="zh-CN"/>
              <a:t>TDT4186 | Spring 2024 | Di Liu</a:t>
            </a:r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5D6295-8219-E02D-B5B8-1E285F61B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534" y="920969"/>
            <a:ext cx="7772400" cy="5555774"/>
          </a:xfrm>
          <a:prstGeom prst="rect">
            <a:avLst/>
          </a:prstGeom>
        </p:spPr>
      </p:pic>
      <p:sp>
        <p:nvSpPr>
          <p:cNvPr id="6" name="右箭头 5">
            <a:extLst>
              <a:ext uri="{FF2B5EF4-FFF2-40B4-BE49-F238E27FC236}">
                <a16:creationId xmlns:a16="http://schemas.microsoft.com/office/drawing/2014/main" id="{7CE6A902-B2B7-456D-3515-98131EDBBACA}"/>
              </a:ext>
            </a:extLst>
          </p:cNvPr>
          <p:cNvSpPr/>
          <p:nvPr/>
        </p:nvSpPr>
        <p:spPr>
          <a:xfrm>
            <a:off x="2133600" y="1966453"/>
            <a:ext cx="855406" cy="196645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>
            <a:outerShdw blurRad="114300" dist="127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右箭头 6">
            <a:extLst>
              <a:ext uri="{FF2B5EF4-FFF2-40B4-BE49-F238E27FC236}">
                <a16:creationId xmlns:a16="http://schemas.microsoft.com/office/drawing/2014/main" id="{DF41E523-C0C3-13E0-23D3-52F9C6B7616F}"/>
              </a:ext>
            </a:extLst>
          </p:cNvPr>
          <p:cNvSpPr/>
          <p:nvPr/>
        </p:nvSpPr>
        <p:spPr>
          <a:xfrm>
            <a:off x="2133600" y="2482647"/>
            <a:ext cx="855406" cy="196645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>
            <a:outerShdw blurRad="114300" dist="127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378E3BA6-4B0D-E81F-9B24-011BC5D52E6C}"/>
              </a:ext>
            </a:extLst>
          </p:cNvPr>
          <p:cNvSpPr/>
          <p:nvPr/>
        </p:nvSpPr>
        <p:spPr>
          <a:xfrm>
            <a:off x="2133600" y="4744066"/>
            <a:ext cx="855406" cy="196645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>
            <a:outerShdw blurRad="114300" dist="127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43813DB4-74B4-422B-100A-BE3A836885D6}"/>
              </a:ext>
            </a:extLst>
          </p:cNvPr>
          <p:cNvSpPr/>
          <p:nvPr/>
        </p:nvSpPr>
        <p:spPr>
          <a:xfrm>
            <a:off x="2133600" y="5260260"/>
            <a:ext cx="855406" cy="196645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>
            <a:outerShdw blurRad="114300" dist="127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A1CEDC1-73A7-D6A4-AD6E-44993F19A92D}"/>
              </a:ext>
            </a:extLst>
          </p:cNvPr>
          <p:cNvSpPr txBox="1"/>
          <p:nvPr/>
        </p:nvSpPr>
        <p:spPr>
          <a:xfrm>
            <a:off x="3667433" y="3156155"/>
            <a:ext cx="4269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Lock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just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around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the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critical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section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845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39D587-2605-721E-BE95-5198D900D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418F8A-5613-A7E6-B21E-E025C7584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Semaphores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locks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condition</a:t>
            </a:r>
            <a:r>
              <a:rPr lang="zh-CN" altLang="en-US" dirty="0"/>
              <a:t> </a:t>
            </a:r>
            <a:r>
              <a:rPr lang="en-US" altLang="zh-CN" dirty="0"/>
              <a:t>variables</a:t>
            </a:r>
          </a:p>
          <a:p>
            <a:pPr lvl="1"/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semaphores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locks</a:t>
            </a:r>
          </a:p>
          <a:p>
            <a:pPr lvl="1"/>
            <a:r>
              <a:rPr lang="en-US" altLang="zh-CN" dirty="0"/>
              <a:t>Semaphore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ordering</a:t>
            </a:r>
          </a:p>
          <a:p>
            <a:r>
              <a:rPr lang="en-US" altLang="zh-CN" dirty="0"/>
              <a:t>Semaphore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P/C</a:t>
            </a:r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1C4F99-773C-FCF5-00C0-7C1B7988650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altLang="zh-CN"/>
              <a:t>TDT4186 | Spring 2024 | Di Liu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688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B5A68A-7151-2BA4-2BEB-DA7DCD4DD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Recap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13D4CA-5C6B-98C2-5985-79CD185AD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Producer/Consumer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Condition</a:t>
            </a:r>
            <a:r>
              <a:rPr lang="zh-CN" altLang="en-US" dirty="0"/>
              <a:t> </a:t>
            </a:r>
            <a:r>
              <a:rPr lang="en-US" altLang="zh-CN" dirty="0"/>
              <a:t>Variable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Producer/Consumer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</a:p>
          <a:p>
            <a:pPr lvl="1"/>
            <a:r>
              <a:rPr lang="en-US" altLang="zh-CN" b="1" dirty="0">
                <a:solidFill>
                  <a:srgbClr val="0070C0"/>
                </a:solidFill>
              </a:rPr>
              <a:t>Two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CVs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while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loop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4F694DB-F5C9-6E86-894C-11580B8ACCB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altLang="zh-CN"/>
              <a:t>TDT4186 | Spring 2024 | Di Liu</a:t>
            </a:r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6AF864-1E3D-B273-A86F-DD930EC14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296" y="2573757"/>
            <a:ext cx="4332514" cy="244398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7D4B975-4A78-C16B-2768-C9FC62582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486" y="2573758"/>
            <a:ext cx="4125686" cy="261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18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F18E76-AD6F-C1CC-B0A4-DB8508089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Semaphores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74E701-6BFD-0630-0E7B-F503E3A89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An</a:t>
            </a:r>
            <a:r>
              <a:rPr lang="zh-CN" altLang="en-US" sz="3200" dirty="0"/>
              <a:t> </a:t>
            </a:r>
            <a:r>
              <a:rPr lang="en-US" altLang="zh-CN" sz="3200" dirty="0"/>
              <a:t>object</a:t>
            </a:r>
            <a:r>
              <a:rPr lang="zh-CN" altLang="en-US" sz="3200" dirty="0"/>
              <a:t> </a:t>
            </a:r>
            <a:r>
              <a:rPr lang="en-US" altLang="zh-CN" sz="3200" dirty="0"/>
              <a:t>with</a:t>
            </a:r>
            <a:r>
              <a:rPr lang="zh-CN" altLang="en-US" sz="3200" dirty="0"/>
              <a:t> </a:t>
            </a:r>
            <a:r>
              <a:rPr lang="en-US" altLang="zh-CN" sz="3200" b="1" dirty="0">
                <a:solidFill>
                  <a:srgbClr val="0070C0"/>
                </a:solidFill>
              </a:rPr>
              <a:t>an</a:t>
            </a:r>
            <a:r>
              <a:rPr lang="zh-CN" altLang="en-US" sz="3200" b="1" dirty="0">
                <a:solidFill>
                  <a:srgbClr val="0070C0"/>
                </a:solidFill>
              </a:rPr>
              <a:t> </a:t>
            </a:r>
            <a:r>
              <a:rPr lang="en-US" altLang="zh-CN" sz="3200" b="1" dirty="0">
                <a:solidFill>
                  <a:srgbClr val="0070C0"/>
                </a:solidFill>
              </a:rPr>
              <a:t>integer</a:t>
            </a:r>
            <a:r>
              <a:rPr lang="zh-CN" altLang="en-US" sz="3200" b="1" dirty="0">
                <a:solidFill>
                  <a:srgbClr val="0070C0"/>
                </a:solidFill>
              </a:rPr>
              <a:t> </a:t>
            </a:r>
            <a:r>
              <a:rPr lang="en-US" altLang="zh-CN" sz="3200" b="1" dirty="0">
                <a:solidFill>
                  <a:srgbClr val="0070C0"/>
                </a:solidFill>
              </a:rPr>
              <a:t>value</a:t>
            </a:r>
          </a:p>
          <a:p>
            <a:r>
              <a:rPr lang="en-US" altLang="zh-CN" sz="3200" dirty="0"/>
              <a:t>Introduced</a:t>
            </a:r>
            <a:r>
              <a:rPr lang="zh-CN" altLang="en-US" sz="3200" dirty="0"/>
              <a:t> </a:t>
            </a:r>
            <a:r>
              <a:rPr lang="en-US" altLang="zh-CN" sz="3200" dirty="0"/>
              <a:t>by</a:t>
            </a:r>
            <a:r>
              <a:rPr lang="zh-CN" altLang="en-US" sz="3200" dirty="0"/>
              <a:t> </a:t>
            </a:r>
            <a:r>
              <a:rPr lang="en-US" altLang="zh-CN" sz="3200" b="1" dirty="0"/>
              <a:t>E.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W.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Dijkstra</a:t>
            </a:r>
          </a:p>
          <a:p>
            <a:r>
              <a:rPr lang="en-US" altLang="zh-CN" sz="3200" dirty="0"/>
              <a:t>Manipulate</a:t>
            </a:r>
            <a:r>
              <a:rPr lang="zh-CN" altLang="en-US" sz="3200" dirty="0"/>
              <a:t> </a:t>
            </a:r>
            <a:r>
              <a:rPr lang="en-US" altLang="zh-CN" sz="3200" dirty="0"/>
              <a:t>with</a:t>
            </a:r>
            <a:r>
              <a:rPr lang="zh-CN" altLang="en-US" sz="3200" dirty="0"/>
              <a:t> </a:t>
            </a:r>
            <a:r>
              <a:rPr lang="en-US" altLang="zh-CN" sz="3200" dirty="0"/>
              <a:t>two</a:t>
            </a:r>
            <a:r>
              <a:rPr lang="zh-CN" altLang="en-US" sz="3200" dirty="0"/>
              <a:t> </a:t>
            </a:r>
            <a:r>
              <a:rPr lang="en-US" altLang="zh-CN" sz="3200" dirty="0"/>
              <a:t>routines</a:t>
            </a:r>
          </a:p>
          <a:p>
            <a:pPr lvl="1"/>
            <a:r>
              <a:rPr lang="en-US" altLang="zh-CN" sz="2800" dirty="0" err="1">
                <a:solidFill>
                  <a:srgbClr val="0070C0"/>
                </a:solidFill>
              </a:rPr>
              <a:t>sem_wait</a:t>
            </a:r>
            <a:r>
              <a:rPr lang="en-US" altLang="zh-CN" sz="2800" dirty="0">
                <a:solidFill>
                  <a:srgbClr val="0070C0"/>
                </a:solidFill>
              </a:rPr>
              <a:t>(s)</a:t>
            </a:r>
            <a:r>
              <a:rPr lang="zh-CN" altLang="en-US" sz="2800" dirty="0">
                <a:solidFill>
                  <a:srgbClr val="0070C0"/>
                </a:solidFill>
              </a:rPr>
              <a:t>   </a:t>
            </a:r>
            <a:r>
              <a:rPr lang="en-US" altLang="zh-CN" sz="2800" dirty="0">
                <a:solidFill>
                  <a:srgbClr val="0070C0"/>
                </a:solidFill>
              </a:rPr>
              <a:t>P(s)</a:t>
            </a:r>
            <a:r>
              <a:rPr lang="zh-CN" altLang="en-US" sz="2800" dirty="0">
                <a:solidFill>
                  <a:srgbClr val="0070C0"/>
                </a:solidFill>
              </a:rPr>
              <a:t>   </a:t>
            </a:r>
            <a:r>
              <a:rPr lang="en-US" altLang="zh-CN" sz="2800" dirty="0">
                <a:solidFill>
                  <a:srgbClr val="0070C0"/>
                </a:solidFill>
              </a:rPr>
              <a:t>down(s)</a:t>
            </a:r>
          </a:p>
          <a:p>
            <a:pPr lvl="1"/>
            <a:r>
              <a:rPr lang="en-US" altLang="zh-CN" sz="2800" dirty="0" err="1">
                <a:solidFill>
                  <a:srgbClr val="0070C0"/>
                </a:solidFill>
              </a:rPr>
              <a:t>sem_post</a:t>
            </a:r>
            <a:r>
              <a:rPr lang="en-US" altLang="zh-CN" sz="2800" dirty="0">
                <a:solidFill>
                  <a:srgbClr val="0070C0"/>
                </a:solidFill>
              </a:rPr>
              <a:t>(s)</a:t>
            </a:r>
            <a:r>
              <a:rPr lang="zh-CN" altLang="en-US" sz="2800" dirty="0">
                <a:solidFill>
                  <a:srgbClr val="0070C0"/>
                </a:solidFill>
              </a:rPr>
              <a:t>   </a:t>
            </a:r>
            <a:r>
              <a:rPr lang="en-US" altLang="zh-CN" sz="2800" dirty="0">
                <a:solidFill>
                  <a:srgbClr val="0070C0"/>
                </a:solidFill>
              </a:rPr>
              <a:t>V(s)</a:t>
            </a:r>
            <a:r>
              <a:rPr lang="zh-CN" altLang="en-US" sz="2800" dirty="0">
                <a:solidFill>
                  <a:srgbClr val="0070C0"/>
                </a:solidFill>
              </a:rPr>
              <a:t>   </a:t>
            </a:r>
            <a:r>
              <a:rPr lang="en-US" altLang="zh-CN" sz="2800" dirty="0">
                <a:solidFill>
                  <a:srgbClr val="0070C0"/>
                </a:solidFill>
              </a:rPr>
              <a:t>up(s)</a:t>
            </a:r>
          </a:p>
          <a:p>
            <a:r>
              <a:rPr lang="en-US" altLang="zh-CN" sz="3200" dirty="0"/>
              <a:t>Motivation:</a:t>
            </a:r>
            <a:r>
              <a:rPr lang="zh-CN" altLang="en-US" sz="3200" dirty="0"/>
              <a:t> </a:t>
            </a:r>
            <a:r>
              <a:rPr lang="en-US" altLang="zh-CN" sz="3200" dirty="0"/>
              <a:t>Avoid</a:t>
            </a:r>
            <a:r>
              <a:rPr lang="zh-CN" altLang="en-US" sz="3200" dirty="0"/>
              <a:t> </a:t>
            </a:r>
            <a:r>
              <a:rPr lang="en-US" altLang="zh-CN" sz="3200" dirty="0"/>
              <a:t>busy</a:t>
            </a:r>
            <a:r>
              <a:rPr lang="zh-CN" altLang="en-US" sz="3200" dirty="0"/>
              <a:t> </a:t>
            </a:r>
            <a:r>
              <a:rPr lang="en-US" altLang="zh-CN" sz="3200" dirty="0"/>
              <a:t>waiting</a:t>
            </a:r>
            <a:r>
              <a:rPr lang="zh-CN" altLang="en-US" sz="3200" dirty="0"/>
              <a:t> </a:t>
            </a:r>
            <a:r>
              <a:rPr lang="en-US" altLang="zh-CN" sz="3200" dirty="0"/>
              <a:t>by</a:t>
            </a:r>
            <a:r>
              <a:rPr lang="zh-CN" altLang="en-US" sz="3200" dirty="0"/>
              <a:t> </a:t>
            </a:r>
            <a:r>
              <a:rPr lang="en-US" altLang="zh-CN" sz="3200" dirty="0"/>
              <a:t>blocking</a:t>
            </a:r>
            <a:r>
              <a:rPr lang="zh-CN" altLang="en-US" sz="3200" dirty="0"/>
              <a:t> </a:t>
            </a:r>
            <a:r>
              <a:rPr lang="en-US" altLang="zh-CN" sz="3200" dirty="0"/>
              <a:t>a</a:t>
            </a:r>
            <a:r>
              <a:rPr lang="zh-CN" altLang="en-US" sz="3200" dirty="0"/>
              <a:t> </a:t>
            </a:r>
            <a:r>
              <a:rPr lang="en-US" altLang="zh-CN" sz="3200" dirty="0"/>
              <a:t>process</a:t>
            </a:r>
            <a:r>
              <a:rPr lang="zh-CN" altLang="en-US" sz="3200" dirty="0"/>
              <a:t> </a:t>
            </a:r>
            <a:r>
              <a:rPr lang="en-US" altLang="zh-CN" sz="3200" dirty="0"/>
              <a:t>execution</a:t>
            </a:r>
            <a:r>
              <a:rPr lang="zh-CN" altLang="en-US" sz="3200" dirty="0"/>
              <a:t> </a:t>
            </a:r>
            <a:r>
              <a:rPr lang="en-US" altLang="zh-CN" sz="3200" dirty="0"/>
              <a:t>until</a:t>
            </a:r>
            <a:r>
              <a:rPr lang="zh-CN" altLang="en-US" sz="3200" dirty="0"/>
              <a:t> </a:t>
            </a:r>
            <a:r>
              <a:rPr lang="en-US" altLang="zh-CN" sz="3200" dirty="0"/>
              <a:t>some</a:t>
            </a:r>
            <a:r>
              <a:rPr lang="zh-CN" altLang="en-US" sz="3200" dirty="0"/>
              <a:t> </a:t>
            </a:r>
            <a:r>
              <a:rPr lang="en-US" altLang="zh-CN" sz="3200" dirty="0"/>
              <a:t>condition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dirty="0"/>
              <a:t>satisfied</a:t>
            </a:r>
            <a:r>
              <a:rPr lang="zh-CN" altLang="en-US" sz="3200" dirty="0"/>
              <a:t> </a:t>
            </a:r>
            <a:endParaRPr lang="en-US" sz="32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D13243-C76B-5CB2-C305-CC3B2D76A2A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altLang="zh-CN"/>
              <a:t>TDT4186 | Spring 2024 | Di Liu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044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5A73A6-45D3-B4E0-099A-74D872A9B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Semaphore</a:t>
            </a:r>
            <a:r>
              <a:rPr lang="zh-CN" altLang="en-US" dirty="0"/>
              <a:t> </a:t>
            </a:r>
            <a:r>
              <a:rPr lang="en-US" altLang="zh-CN" dirty="0"/>
              <a:t>Operations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9BD8B3-48E9-4709-3672-7A3A06093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>
                <a:solidFill>
                  <a:srgbClr val="0070C0"/>
                </a:solidFill>
              </a:rPr>
              <a:t>Wait</a:t>
            </a:r>
            <a:r>
              <a:rPr lang="zh-CN" altLang="en-US" sz="2800" dirty="0"/>
              <a:t> </a:t>
            </a:r>
            <a:r>
              <a:rPr lang="en-US" altLang="zh-CN" sz="2800" dirty="0"/>
              <a:t>or</a:t>
            </a:r>
            <a:r>
              <a:rPr lang="zh-CN" altLang="en-US" sz="2800" dirty="0"/>
              <a:t> </a:t>
            </a:r>
            <a:r>
              <a:rPr lang="en-US" altLang="zh-CN" sz="2800" b="1" dirty="0">
                <a:solidFill>
                  <a:srgbClr val="0070C0"/>
                </a:solidFill>
              </a:rPr>
              <a:t>test</a:t>
            </a:r>
          </a:p>
          <a:p>
            <a:pPr lvl="1"/>
            <a:r>
              <a:rPr lang="en-US" altLang="zh-CN" sz="2400" dirty="0"/>
              <a:t>Decrements</a:t>
            </a:r>
            <a:r>
              <a:rPr lang="zh-CN" altLang="en-US" sz="2400" dirty="0"/>
              <a:t> </a:t>
            </a:r>
            <a:r>
              <a:rPr lang="en-US" altLang="zh-CN" sz="2400" dirty="0" err="1"/>
              <a:t>sem</a:t>
            </a:r>
            <a:r>
              <a:rPr lang="zh-CN" altLang="en-US" sz="2400" dirty="0"/>
              <a:t> </a:t>
            </a:r>
            <a:r>
              <a:rPr lang="en-US" altLang="zh-CN" sz="2400" dirty="0"/>
              <a:t>value</a:t>
            </a:r>
            <a:r>
              <a:rPr lang="zh-CN" altLang="en-US" sz="2400" dirty="0"/>
              <a:t>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/>
              <a:t>1.</a:t>
            </a:r>
            <a:r>
              <a:rPr lang="zh-CN" altLang="en-US" sz="2400" dirty="0"/>
              <a:t> </a:t>
            </a:r>
            <a:r>
              <a:rPr lang="en-US" altLang="zh-CN" sz="2400" dirty="0"/>
              <a:t>Waits</a:t>
            </a:r>
            <a:r>
              <a:rPr lang="zh-CN" altLang="en-US" sz="2400" dirty="0"/>
              <a:t> </a:t>
            </a:r>
            <a:r>
              <a:rPr lang="en-US" altLang="zh-CN" sz="2400" dirty="0"/>
              <a:t>if</a:t>
            </a:r>
            <a:r>
              <a:rPr lang="zh-CN" altLang="en-US" sz="2400" dirty="0"/>
              <a:t> </a:t>
            </a:r>
            <a:r>
              <a:rPr lang="en-US" altLang="zh-CN" sz="2400" dirty="0"/>
              <a:t>value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 err="1"/>
              <a:t>sem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&lt;0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r>
              <a:rPr lang="en-US" altLang="zh-CN" sz="2800" b="1" dirty="0">
                <a:solidFill>
                  <a:srgbClr val="0070C0"/>
                </a:solidFill>
              </a:rPr>
              <a:t>Signal</a:t>
            </a:r>
            <a:r>
              <a:rPr lang="zh-CN" altLang="en-US" sz="2800" dirty="0"/>
              <a:t> </a:t>
            </a:r>
            <a:r>
              <a:rPr lang="en-US" altLang="zh-CN" sz="2800" dirty="0"/>
              <a:t>or</a:t>
            </a:r>
            <a:r>
              <a:rPr lang="zh-CN" altLang="en-US" sz="2800" dirty="0"/>
              <a:t> </a:t>
            </a:r>
            <a:r>
              <a:rPr lang="en-US" altLang="zh-CN" sz="2800" b="1" dirty="0">
                <a:solidFill>
                  <a:srgbClr val="0070C0"/>
                </a:solidFill>
              </a:rPr>
              <a:t>Post</a:t>
            </a:r>
            <a:r>
              <a:rPr lang="en-US" altLang="zh-CN" sz="2800" dirty="0"/>
              <a:t>:</a:t>
            </a:r>
          </a:p>
          <a:p>
            <a:pPr lvl="1"/>
            <a:r>
              <a:rPr lang="en-US" altLang="zh-CN" sz="2400" dirty="0"/>
              <a:t>Increments</a:t>
            </a:r>
            <a:r>
              <a:rPr lang="zh-CN" altLang="en-US" sz="2400" dirty="0"/>
              <a:t> </a:t>
            </a:r>
            <a:r>
              <a:rPr lang="en-US" altLang="zh-CN" sz="2400" dirty="0" err="1"/>
              <a:t>sem</a:t>
            </a:r>
            <a:r>
              <a:rPr lang="zh-CN" altLang="en-US" sz="2400" dirty="0"/>
              <a:t> </a:t>
            </a:r>
            <a:r>
              <a:rPr lang="en-US" altLang="zh-CN" sz="2400" dirty="0"/>
              <a:t>value</a:t>
            </a:r>
            <a:r>
              <a:rPr lang="zh-CN" altLang="en-US" sz="2400" dirty="0"/>
              <a:t>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/>
              <a:t>1.</a:t>
            </a:r>
            <a:r>
              <a:rPr lang="zh-CN" altLang="en-US" sz="2400" dirty="0"/>
              <a:t> </a:t>
            </a:r>
            <a:r>
              <a:rPr lang="en-US" altLang="zh-CN" sz="2400" dirty="0"/>
              <a:t>Then</a:t>
            </a:r>
            <a:r>
              <a:rPr lang="zh-CN" altLang="en-US" sz="2400" dirty="0"/>
              <a:t> </a:t>
            </a:r>
            <a:r>
              <a:rPr lang="en-US" altLang="zh-CN" sz="2400" dirty="0"/>
              <a:t>wake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single</a:t>
            </a:r>
            <a:r>
              <a:rPr lang="zh-CN" altLang="en-US" sz="2400" dirty="0"/>
              <a:t> </a:t>
            </a:r>
            <a:r>
              <a:rPr lang="en-US" altLang="zh-CN" sz="2400" dirty="0"/>
              <a:t>waiter</a:t>
            </a:r>
            <a:r>
              <a:rPr lang="zh-CN" altLang="en-US" sz="2400" dirty="0"/>
              <a:t>  </a:t>
            </a:r>
            <a:r>
              <a:rPr lang="en-US" altLang="zh-CN" sz="2400" dirty="0"/>
              <a:t>if</a:t>
            </a:r>
            <a:r>
              <a:rPr lang="zh-CN" altLang="en-US" sz="2400" dirty="0"/>
              <a:t> </a:t>
            </a:r>
            <a:r>
              <a:rPr lang="en-US" altLang="zh-CN" sz="2400" dirty="0"/>
              <a:t>exists</a:t>
            </a:r>
            <a:endParaRPr 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65F619-D5DF-9268-EF3B-7DFFF30A85D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altLang="zh-CN"/>
              <a:t>TDT4186 | Spring 2024 | Di Liu</a:t>
            </a:r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22E08C5-38E4-BA28-B866-1DDD14F5A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443" y="2072822"/>
            <a:ext cx="5092700" cy="15620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9479045-D9BB-84DF-2AEE-F7C1A0993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443" y="5034692"/>
            <a:ext cx="4864100" cy="149976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23264F4-A866-7844-B930-55493D8E7765}"/>
              </a:ext>
            </a:extLst>
          </p:cNvPr>
          <p:cNvSpPr txBox="1"/>
          <p:nvPr/>
        </p:nvSpPr>
        <p:spPr>
          <a:xfrm>
            <a:off x="5366658" y="2592234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;</a:t>
            </a:r>
            <a:endParaRPr 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22A9208-1BC8-69E0-789B-D2FC6E788DEA}"/>
              </a:ext>
            </a:extLst>
          </p:cNvPr>
          <p:cNvSpPr txBox="1"/>
          <p:nvPr/>
        </p:nvSpPr>
        <p:spPr>
          <a:xfrm>
            <a:off x="5214212" y="5536541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;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82386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F2BC29-55A2-65E5-2FD1-02DD78D7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Semaphore</a:t>
            </a:r>
            <a:r>
              <a:rPr lang="zh-CN" altLang="en-US" dirty="0"/>
              <a:t> </a:t>
            </a:r>
            <a:r>
              <a:rPr lang="en-US" altLang="zh-CN" dirty="0"/>
              <a:t>Operations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F84706-EDE2-91F5-87FC-1ABA54FB0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="1" i="1" dirty="0">
              <a:solidFill>
                <a:srgbClr val="0070C0"/>
              </a:solidFill>
              <a:latin typeface="Helvetica" pitchFamily="2" charset="0"/>
            </a:endParaRPr>
          </a:p>
          <a:p>
            <a:r>
              <a:rPr lang="en-US" altLang="zh-CN" b="1" i="1" dirty="0">
                <a:solidFill>
                  <a:srgbClr val="0070C0"/>
                </a:solidFill>
                <a:latin typeface="Helvetica" pitchFamily="2" charset="0"/>
              </a:rPr>
              <a:t>Initialization</a:t>
            </a:r>
            <a:r>
              <a:rPr lang="zh-CN" altLang="en-US" i="1" dirty="0">
                <a:latin typeface="Helvetica" pitchFamily="2" charset="0"/>
              </a:rPr>
              <a:t> </a:t>
            </a:r>
            <a:r>
              <a:rPr lang="en-US" altLang="zh-CN" i="1" dirty="0">
                <a:latin typeface="Helvetica" pitchFamily="2" charset="0"/>
              </a:rPr>
              <a:t>determines</a:t>
            </a:r>
            <a:r>
              <a:rPr lang="zh-CN" altLang="en-US" i="1" dirty="0">
                <a:latin typeface="Helvetica" pitchFamily="2" charset="0"/>
              </a:rPr>
              <a:t> </a:t>
            </a:r>
            <a:r>
              <a:rPr lang="en-US" altLang="zh-CN" b="1" i="1" dirty="0">
                <a:solidFill>
                  <a:srgbClr val="0070C0"/>
                </a:solidFill>
                <a:latin typeface="Helvetica" pitchFamily="2" charset="0"/>
              </a:rPr>
              <a:t>behavior</a:t>
            </a:r>
            <a:r>
              <a:rPr lang="zh-CN" altLang="en-US" b="1" i="1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altLang="zh-CN" b="1" i="1" dirty="0">
                <a:solidFill>
                  <a:srgbClr val="0070C0"/>
                </a:solidFill>
                <a:latin typeface="Helvetica" pitchFamily="2" charset="0"/>
              </a:rPr>
              <a:t>of</a:t>
            </a:r>
            <a:r>
              <a:rPr lang="zh-CN" altLang="en-US" b="1" i="1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altLang="zh-CN" b="1" i="1" dirty="0">
                <a:solidFill>
                  <a:srgbClr val="0070C0"/>
                </a:solidFill>
                <a:latin typeface="Helvetica" pitchFamily="2" charset="0"/>
              </a:rPr>
              <a:t>semaphore</a:t>
            </a:r>
            <a:r>
              <a:rPr lang="zh-CN" altLang="en-US" b="1" i="1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altLang="zh-CN" b="1" i="1" dirty="0">
                <a:solidFill>
                  <a:srgbClr val="0070C0"/>
                </a:solidFill>
                <a:latin typeface="Helvetica" pitchFamily="2" charset="0"/>
              </a:rPr>
              <a:t>operations</a:t>
            </a:r>
            <a:r>
              <a:rPr lang="zh-CN" altLang="en-US" b="1" i="1" dirty="0">
                <a:solidFill>
                  <a:srgbClr val="0070C0"/>
                </a:solidFill>
                <a:latin typeface="Helvetica" pitchFamily="2" charset="0"/>
              </a:rPr>
              <a:t> </a:t>
            </a:r>
            <a:endParaRPr lang="en-US" altLang="zh-CN" b="1" i="1" dirty="0">
              <a:solidFill>
                <a:srgbClr val="0070C0"/>
              </a:solidFill>
              <a:latin typeface="Helvetica" pitchFamily="2" charset="0"/>
            </a:endParaRPr>
          </a:p>
          <a:p>
            <a:endParaRPr lang="en-US" altLang="zh-CN" b="1" i="1" dirty="0">
              <a:solidFill>
                <a:srgbClr val="0070C0"/>
              </a:solidFill>
              <a:effectLst/>
              <a:latin typeface="Helvetica" pitchFamily="2" charset="0"/>
            </a:endParaRPr>
          </a:p>
          <a:p>
            <a:endParaRPr lang="en-US" altLang="zh-CN" b="1" i="1" dirty="0">
              <a:solidFill>
                <a:srgbClr val="0070C0"/>
              </a:solidFill>
              <a:latin typeface="Helvetica" pitchFamily="2" charset="0"/>
            </a:endParaRPr>
          </a:p>
          <a:p>
            <a:endParaRPr lang="en-US" altLang="zh-CN" b="1" i="1" dirty="0">
              <a:solidFill>
                <a:srgbClr val="0070C0"/>
              </a:solidFill>
              <a:effectLst/>
              <a:latin typeface="Helvetica" pitchFamily="2" charset="0"/>
            </a:endParaRPr>
          </a:p>
          <a:p>
            <a:endParaRPr lang="en-US" altLang="zh-CN" b="1" i="1" dirty="0">
              <a:solidFill>
                <a:srgbClr val="0070C0"/>
              </a:solidFill>
              <a:latin typeface="Helvetica" pitchFamily="2" charset="0"/>
            </a:endParaRPr>
          </a:p>
          <a:p>
            <a:endParaRPr lang="en-US" altLang="zh-CN" b="1" i="1" dirty="0">
              <a:solidFill>
                <a:srgbClr val="0070C0"/>
              </a:solidFill>
              <a:effectLst/>
              <a:latin typeface="Helvetica" pitchFamily="2" charset="0"/>
            </a:endParaRPr>
          </a:p>
          <a:p>
            <a:r>
              <a:rPr lang="en-US" altLang="zh-CN" i="1" dirty="0">
                <a:effectLst/>
                <a:latin typeface="Helvetica" pitchFamily="2" charset="0"/>
              </a:rPr>
              <a:t>Value of the semaphore, when </a:t>
            </a:r>
            <a:r>
              <a:rPr lang="en-US" altLang="zh-CN" b="1" i="1" dirty="0">
                <a:solidFill>
                  <a:srgbClr val="0070C0"/>
                </a:solidFill>
                <a:effectLst/>
                <a:latin typeface="Helvetica" pitchFamily="2" charset="0"/>
              </a:rPr>
              <a:t>negative = the number of waiting threads</a:t>
            </a:r>
          </a:p>
          <a:p>
            <a:endParaRPr lang="en-US" altLang="zh-CN" b="1" dirty="0">
              <a:solidFill>
                <a:srgbClr val="0070C0"/>
              </a:solidFill>
              <a:effectLst/>
              <a:latin typeface="Helvetica" pitchFamily="2" charset="0"/>
            </a:endParaRPr>
          </a:p>
          <a:p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8413387-803E-4FAB-1F13-08A7CCC149B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altLang="zh-CN"/>
              <a:t>TDT4186 | Spring 2024 | Di Liu</a:t>
            </a:r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AF1A6A-A4C1-4AF3-F111-FBB718A26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131" y="2449287"/>
            <a:ext cx="7663225" cy="162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989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49649C-18F5-9C28-482A-ED9F3F8C2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Semaphore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32D016-726A-48F3-FEA3-733B1F0D2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70C0"/>
                </a:solidFill>
              </a:rPr>
              <a:t>Binary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Semaphore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lock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D141C14-027B-90B3-9362-B7AC4C3DB16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altLang="zh-CN"/>
              <a:t>TDT4186 | Spring 2024 | Di Liu</a:t>
            </a:r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9E192F-238A-C1C2-77AA-20D7289C9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733" y="1971619"/>
            <a:ext cx="3607251" cy="10776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9F7F33D-C91E-CEC2-0D7F-E698CC927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939" y="1925318"/>
            <a:ext cx="4019474" cy="10776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2C64DE4-42BB-25F8-E3E4-19B761AA4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9358" y="3808698"/>
            <a:ext cx="3975651" cy="97971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C7F7641-35D8-1500-E311-7D28DD7410C0}"/>
              </a:ext>
            </a:extLst>
          </p:cNvPr>
          <p:cNvSpPr/>
          <p:nvPr/>
        </p:nvSpPr>
        <p:spPr>
          <a:xfrm>
            <a:off x="6666271" y="2310581"/>
            <a:ext cx="2517058" cy="324464"/>
          </a:xfrm>
          <a:prstGeom prst="rect">
            <a:avLst/>
          </a:prstGeom>
          <a:solidFill>
            <a:srgbClr val="43B7B0"/>
          </a:solidFill>
          <a:ln>
            <a:noFill/>
          </a:ln>
          <a:effectLst>
            <a:outerShdw blurRad="114300" dist="127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13D7B6C-8D5B-5EC4-0FC0-F4682F191194}"/>
              </a:ext>
            </a:extLst>
          </p:cNvPr>
          <p:cNvSpPr/>
          <p:nvPr/>
        </p:nvSpPr>
        <p:spPr>
          <a:xfrm>
            <a:off x="4334454" y="4143934"/>
            <a:ext cx="2517058" cy="324464"/>
          </a:xfrm>
          <a:prstGeom prst="rect">
            <a:avLst/>
          </a:prstGeom>
          <a:solidFill>
            <a:srgbClr val="43B7B0"/>
          </a:solidFill>
          <a:ln>
            <a:noFill/>
          </a:ln>
          <a:effectLst>
            <a:outerShdw blurRad="114300" dist="127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8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7C6458-A109-DB5C-E23B-2BDCECA9E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Semaphore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7380E5-A4C7-2DBD-C231-B443E0E08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</a:rPr>
              <a:t>Single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r>
              <a:rPr lang="en-US" altLang="zh-CN" dirty="0">
                <a:solidFill>
                  <a:srgbClr val="0070C0"/>
                </a:solidFill>
              </a:rPr>
              <a:t>thread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70C0"/>
                </a:solidFill>
              </a:rPr>
              <a:t>binary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r>
              <a:rPr lang="en-US" altLang="zh-CN" dirty="0">
                <a:solidFill>
                  <a:srgbClr val="0070C0"/>
                </a:solidFill>
              </a:rPr>
              <a:t>semaphore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946F16-2F99-CEE3-462C-46C38D92F64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altLang="zh-CN"/>
              <a:t>TDT4186 | Spring 2024 | Di Liu</a:t>
            </a:r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BDC67D-2C59-65B8-41D9-8D1085192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534" y="2433651"/>
            <a:ext cx="7772400" cy="241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651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E0AA34-5D84-8489-9F04-70AF87D8F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Semaphore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FBD374-0196-8FDF-B3C4-7AC9446E2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</a:rPr>
              <a:t>Two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r>
              <a:rPr lang="en-US" altLang="zh-CN" dirty="0">
                <a:solidFill>
                  <a:srgbClr val="0070C0"/>
                </a:solidFill>
              </a:rPr>
              <a:t>threads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70C0"/>
                </a:solidFill>
              </a:rPr>
              <a:t>binary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r>
              <a:rPr lang="en-US" altLang="zh-CN" dirty="0">
                <a:solidFill>
                  <a:srgbClr val="0070C0"/>
                </a:solidFill>
              </a:rPr>
              <a:t>semaphore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CA4158B-1211-0CF8-225C-B5C082E99D3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altLang="zh-CN"/>
              <a:t>TDT4186 | Spring 2024 | Di Liu</a:t>
            </a:r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8152BAF-5E5B-4DBC-3BDE-576599F8A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058" y="1589136"/>
            <a:ext cx="7130143" cy="487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18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Gill Sans Ligh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571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>
            <a:latin typeface="Gill Sans Light"/>
          </a:defRPr>
        </a:defPPr>
      </a:lstStyle>
    </a:txDef>
  </a:objectDefaults>
  <a:extraClrSchemeLst>
    <a:extraClrScheme>
      <a:clrScheme name="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da48a9ac-7937-4134-8b13-3620bf967764}" enabled="1" method="Privileged" siteId="{5a4ba6f9-f531-4f32-9467-398f19e69de4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98134</TotalTime>
  <Pages>60</Pages>
  <Words>716</Words>
  <Application>Microsoft Office PowerPoint</Application>
  <PresentationFormat>Widescreen</PresentationFormat>
  <Paragraphs>159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Gill Sans</vt:lpstr>
      <vt:lpstr>Gill Sans Light</vt:lpstr>
      <vt:lpstr>Arial</vt:lpstr>
      <vt:lpstr>Comic Sans MS</vt:lpstr>
      <vt:lpstr>Helvetica</vt:lpstr>
      <vt:lpstr>Office</vt:lpstr>
      <vt:lpstr>CSC 112: Computer Operating Systems Lecture XX   TODO</vt:lpstr>
      <vt:lpstr>Outlines</vt:lpstr>
      <vt:lpstr>Recap</vt:lpstr>
      <vt:lpstr>Semaphores</vt:lpstr>
      <vt:lpstr>Semaphore Operations</vt:lpstr>
      <vt:lpstr>Semaphore Operations</vt:lpstr>
      <vt:lpstr>Binary Semaphore</vt:lpstr>
      <vt:lpstr>Binary Semaphore</vt:lpstr>
      <vt:lpstr>Binary Semaphore</vt:lpstr>
      <vt:lpstr>Semaphore for Ordering</vt:lpstr>
      <vt:lpstr>Semaphore for Ordering</vt:lpstr>
      <vt:lpstr>Semaphore for Ordering</vt:lpstr>
      <vt:lpstr>Semaphore for P/C</vt:lpstr>
      <vt:lpstr>Semaphore for P/C</vt:lpstr>
      <vt:lpstr>Semaphore for P/C</vt:lpstr>
      <vt:lpstr>Semaphore for P/C</vt:lpstr>
      <vt:lpstr>Semaphore for P/C</vt:lpstr>
      <vt:lpstr>Semaphore for P/C – Mutex</vt:lpstr>
      <vt:lpstr>Semaphore for P/C – Mutex</vt:lpstr>
      <vt:lpstr>Semaphore for P/C – Mutex</vt:lpstr>
      <vt:lpstr>Semaphore for P/C – Mutex</vt:lpstr>
      <vt:lpstr>Deadlock</vt:lpstr>
      <vt:lpstr>Conditions for Deadlock</vt:lpstr>
      <vt:lpstr>Mutex without Deadlock</vt:lpstr>
      <vt:lpstr>Summary</vt:lpstr>
    </vt:vector>
  </TitlesOfParts>
  <Company>UC Berkeley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Course Introduction and Overview</dc:title>
  <dc:creator>John D. Kubiatowicz</dc:creator>
  <dc:description>Imported some pictures from Silbershatz (c) 2005</dc:description>
  <cp:lastModifiedBy>Zonghua Gu</cp:lastModifiedBy>
  <cp:revision>1025</cp:revision>
  <cp:lastPrinted>2022-03-15T20:14:46Z</cp:lastPrinted>
  <dcterms:created xsi:type="dcterms:W3CDTF">1995-08-12T11:37:26Z</dcterms:created>
  <dcterms:modified xsi:type="dcterms:W3CDTF">2025-02-09T20:58:48Z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wner">
    <vt:lpwstr>Joseph</vt:lpwstr>
  </property>
  <property fmtid="{D5CDD505-2E9C-101B-9397-08002B2CF9AE}" pid="3" name="Semester">
    <vt:lpwstr>Spring 2006</vt:lpwstr>
  </property>
</Properties>
</file>